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9144000" cx="6858000"/>
  <p:notesSz cx="6799250" cy="9929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jdQK61FFNIK/XjEZcQy+/7kZx/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3425" y="744725"/>
            <a:ext cx="4533050" cy="3723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9925" y="4716650"/>
            <a:ext cx="5439400" cy="44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:notes"/>
          <p:cNvSpPr txBox="1"/>
          <p:nvPr>
            <p:ph idx="1" type="body"/>
          </p:nvPr>
        </p:nvSpPr>
        <p:spPr>
          <a:xfrm>
            <a:off x="679925" y="4716650"/>
            <a:ext cx="5439400" cy="44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6:notes"/>
          <p:cNvSpPr/>
          <p:nvPr>
            <p:ph idx="2" type="sldImg"/>
          </p:nvPr>
        </p:nvSpPr>
        <p:spPr>
          <a:xfrm>
            <a:off x="1133425" y="744725"/>
            <a:ext cx="4533050" cy="3723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:notes"/>
          <p:cNvSpPr txBox="1"/>
          <p:nvPr>
            <p:ph idx="1" type="body"/>
          </p:nvPr>
        </p:nvSpPr>
        <p:spPr>
          <a:xfrm>
            <a:off x="679925" y="4716650"/>
            <a:ext cx="5439400" cy="44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0" name="Google Shape;90;p17:notes"/>
          <p:cNvSpPr/>
          <p:nvPr>
            <p:ph idx="2" type="sldImg"/>
          </p:nvPr>
        </p:nvSpPr>
        <p:spPr>
          <a:xfrm>
            <a:off x="1133425" y="744725"/>
            <a:ext cx="4533050" cy="3723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9"/>
          <p:cNvSpPr txBox="1"/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9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9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9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9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8"/>
          <p:cNvSpPr txBox="1"/>
          <p:nvPr>
            <p:ph idx="1" type="body"/>
          </p:nvPr>
        </p:nvSpPr>
        <p:spPr>
          <a:xfrm rot="5400000">
            <a:off x="411692" y="2064809"/>
            <a:ext cx="6034617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8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8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8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9"/>
          <p:cNvSpPr txBox="1"/>
          <p:nvPr>
            <p:ph type="title"/>
          </p:nvPr>
        </p:nvSpPr>
        <p:spPr>
          <a:xfrm rot="5400000">
            <a:off x="-892969" y="5110957"/>
            <a:ext cx="10401300" cy="11572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9"/>
          <p:cNvSpPr txBox="1"/>
          <p:nvPr>
            <p:ph idx="1" type="body"/>
          </p:nvPr>
        </p:nvSpPr>
        <p:spPr>
          <a:xfrm rot="5400000">
            <a:off x="-3264694" y="4010819"/>
            <a:ext cx="10401300" cy="3357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9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9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9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0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0"/>
          <p:cNvSpPr txBox="1"/>
          <p:nvPr>
            <p:ph idx="1" type="body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0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0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0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1"/>
          <p:cNvSpPr txBox="1"/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1"/>
          <p:cNvSpPr txBox="1"/>
          <p:nvPr>
            <p:ph idx="1" type="body"/>
          </p:nvPr>
        </p:nvSpPr>
        <p:spPr>
          <a:xfrm>
            <a:off x="541735" y="3875618"/>
            <a:ext cx="5829300" cy="20002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31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1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1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2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2"/>
          <p:cNvSpPr txBox="1"/>
          <p:nvPr>
            <p:ph idx="1" type="body"/>
          </p:nvPr>
        </p:nvSpPr>
        <p:spPr>
          <a:xfrm>
            <a:off x="257175" y="2844800"/>
            <a:ext cx="2257425" cy="8045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32"/>
          <p:cNvSpPr txBox="1"/>
          <p:nvPr>
            <p:ph idx="2" type="body"/>
          </p:nvPr>
        </p:nvSpPr>
        <p:spPr>
          <a:xfrm>
            <a:off x="2628900" y="2844800"/>
            <a:ext cx="2257425" cy="8045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32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2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2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3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3"/>
          <p:cNvSpPr txBox="1"/>
          <p:nvPr>
            <p:ph idx="1" type="body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3"/>
          <p:cNvSpPr txBox="1"/>
          <p:nvPr>
            <p:ph idx="2" type="body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33"/>
          <p:cNvSpPr txBox="1"/>
          <p:nvPr>
            <p:ph idx="3" type="body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3"/>
          <p:cNvSpPr txBox="1"/>
          <p:nvPr>
            <p:ph idx="4" type="body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33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3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3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4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4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4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4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5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5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5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6"/>
          <p:cNvSpPr txBox="1"/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6"/>
          <p:cNvSpPr txBox="1"/>
          <p:nvPr>
            <p:ph idx="1" type="body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6"/>
          <p:cNvSpPr txBox="1"/>
          <p:nvPr>
            <p:ph idx="2" type="body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36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6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6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7"/>
          <p:cNvSpPr txBox="1"/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7"/>
          <p:cNvSpPr/>
          <p:nvPr>
            <p:ph idx="2" type="pic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7"/>
          <p:cNvSpPr txBox="1"/>
          <p:nvPr>
            <p:ph idx="1" type="body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37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7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7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8"/>
          <p:cNvSpPr txBox="1"/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8"/>
          <p:cNvSpPr txBox="1"/>
          <p:nvPr>
            <p:ph idx="1" type="body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8"/>
          <p:cNvSpPr txBox="1"/>
          <p:nvPr>
            <p:ph idx="10" type="dt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8"/>
          <p:cNvSpPr txBox="1"/>
          <p:nvPr>
            <p:ph idx="11" type="ftr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8"/>
          <p:cNvSpPr txBox="1"/>
          <p:nvPr>
            <p:ph idx="12" type="sldNum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hyperlink" Target="https://web.starmat.uk/wp-content/uploads/2019/07/Holidays-in-Term-Time-Information-for-Parents-and-Carers-July-2019.pdf" TargetMode="External"/><Relationship Id="rId5" Type="http://schemas.openxmlformats.org/officeDocument/2006/relationships/hyperlink" Target="https://web.starmat.uk/wp-content/uploads/2021/02/STAR-MAT-Holidays-in-Term-Time-Policy-April-2019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/>
          <p:nvPr/>
        </p:nvSpPr>
        <p:spPr>
          <a:xfrm>
            <a:off x="188640" y="251520"/>
            <a:ext cx="6480720" cy="864096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://www.sherburnhigh.co.uk/Slideshow/Image001.jpg" id="85" name="Google Shape;8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20832" y="395537"/>
            <a:ext cx="816335" cy="653068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6"/>
          <p:cNvSpPr txBox="1"/>
          <p:nvPr/>
        </p:nvSpPr>
        <p:spPr>
          <a:xfrm>
            <a:off x="323264" y="1561395"/>
            <a:ext cx="6337200" cy="65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your child is absent, we must be told the reason why on the </a:t>
            </a: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day of absence and each subsequent day. 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Please contact the school’s Attendance Officer before 9:</a:t>
            </a:r>
            <a:r>
              <a:rPr lang="en-GB">
                <a:solidFill>
                  <a:schemeClr val="dk1"/>
                </a:solidFill>
              </a:rPr>
              <a:t>00 am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 01977 687930.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absences are followed up promptly by the Head of Year and the Attendance Officer.  If an absence remains unexplained 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more than one week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after your child’s return, then the absence will be coded as </a:t>
            </a: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unauthorised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This will remain on your child’s records. This will also trigger a visit by the schools Family Liaison Officer who will work with family to improve attendance.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UNAUTHORISED absences are followed up by a telephone call, text,  letter home or by a home visit. 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GB" sz="1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Appointments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i="0" lang="en-GB" sz="1400" u="none" cap="none" strike="noStrike">
                <a:solidFill>
                  <a:schemeClr val="dk1"/>
                </a:solidFill>
              </a:rPr>
              <a:t>When making appointments </a:t>
            </a:r>
            <a:r>
              <a:rPr lang="en-GB">
                <a:solidFill>
                  <a:schemeClr val="dk1"/>
                </a:solidFill>
              </a:rPr>
              <a:t>for example for medical reasons</a:t>
            </a:r>
            <a:r>
              <a:rPr i="0" lang="en-GB" sz="1400" u="none" cap="none" strike="noStrike">
                <a:solidFill>
                  <a:schemeClr val="dk1"/>
                </a:solidFill>
              </a:rPr>
              <a:t>, please make them after school hours or during the holidays.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an appointment during school hours is unavoidable, for example, going to the hospital, your child </a:t>
            </a:r>
            <a:r>
              <a:rPr b="1" lang="en-GB">
                <a:solidFill>
                  <a:schemeClr val="dk1"/>
                </a:solidFill>
              </a:rPr>
              <a:t>must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show the appointment card to their Head of Year </a:t>
            </a:r>
            <a:r>
              <a:rPr b="1" lang="en-GB">
                <a:solidFill>
                  <a:schemeClr val="dk1"/>
                </a:solidFill>
              </a:rPr>
              <a:t>before</a:t>
            </a: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absence.  Children should attend school </a:t>
            </a:r>
            <a:r>
              <a:rPr b="1" lang="en-GB">
                <a:solidFill>
                  <a:schemeClr val="dk1"/>
                </a:solidFill>
              </a:rPr>
              <a:t>before 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b="1" lang="en-GB">
                <a:solidFill>
                  <a:schemeClr val="dk1"/>
                </a:solidFill>
              </a:rPr>
              <a:t>after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appointment where possible.  Please keep time away from lessons to a minimum.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2561211" y="1120334"/>
            <a:ext cx="186140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Attendance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/>
          <p:nvPr/>
        </p:nvSpPr>
        <p:spPr>
          <a:xfrm>
            <a:off x="188640" y="251520"/>
            <a:ext cx="6480600" cy="8640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www.sherburnhigh.co.uk/Slideshow/Image001.jpg" id="93" name="Google Shape;9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20832" y="395537"/>
            <a:ext cx="816335" cy="653068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7"/>
          <p:cNvSpPr txBox="1"/>
          <p:nvPr/>
        </p:nvSpPr>
        <p:spPr>
          <a:xfrm>
            <a:off x="352000" y="1247404"/>
            <a:ext cx="6153900" cy="8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Holidays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Sherburn High School has a </a:t>
            </a:r>
            <a:r>
              <a:rPr b="1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zero tolerance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policy on holidays during term time as they seriously disrupt your child's education and qualifications.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Please read the STAR Mat </a:t>
            </a:r>
            <a:r>
              <a:rPr b="0" i="0" lang="en-GB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Guide for Parents and Carers 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the STAR</a:t>
            </a:r>
            <a:r>
              <a:rPr lang="en-GB">
                <a:solidFill>
                  <a:schemeClr val="dk1"/>
                </a:solidFill>
              </a:rPr>
              <a:t>MAT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GB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Holidays in Term Time Policy.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Punctuality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171450" lvl="0" marL="1714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School is open to everyone from 8:00 a.m. (please do not arrive any earlier than 8:00am)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GB">
                <a:solidFill>
                  <a:schemeClr val="dk1"/>
                </a:solidFill>
              </a:rPr>
              <a:t>Students should go to their year group bus room if they arrive between 8:00am and 8:30am</a:t>
            </a:r>
            <a:endParaRPr>
              <a:solidFill>
                <a:schemeClr val="dk1"/>
              </a:solidFill>
            </a:endParaRPr>
          </a:p>
          <a:p>
            <a:pPr indent="-171450" lvl="0" marL="1714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Arriving to school on time is important. Students need to be in their form room </a:t>
            </a:r>
            <a:r>
              <a:rPr lang="en-GB">
                <a:solidFill>
                  <a:schemeClr val="dk1"/>
                </a:solidFill>
              </a:rPr>
              <a:t>at 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8:3</a:t>
            </a:r>
            <a:r>
              <a:rPr lang="en-GB">
                <a:solidFill>
                  <a:schemeClr val="dk1"/>
                </a:solidFill>
              </a:rPr>
              <a:t>0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a.m.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 who arrive after the register will receive a LATE mark.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lang="en-GB">
                <a:solidFill>
                  <a:schemeClr val="dk1"/>
                </a:solidFill>
              </a:rPr>
              <a:t>Late marks </a:t>
            </a:r>
            <a:r>
              <a:rPr lang="en-GB">
                <a:solidFill>
                  <a:schemeClr val="dk1"/>
                </a:solidFill>
              </a:rPr>
              <a:t>impact</a:t>
            </a:r>
            <a:r>
              <a:rPr lang="en-GB">
                <a:solidFill>
                  <a:schemeClr val="dk1"/>
                </a:solidFill>
              </a:rPr>
              <a:t> on students attendance and are </a:t>
            </a:r>
            <a:r>
              <a:rPr lang="en-GB">
                <a:solidFill>
                  <a:schemeClr val="dk1"/>
                </a:solidFill>
              </a:rPr>
              <a:t>monitored</a:t>
            </a:r>
            <a:r>
              <a:rPr lang="en-GB">
                <a:solidFill>
                  <a:schemeClr val="dk1"/>
                </a:solidFill>
              </a:rPr>
              <a:t> </a:t>
            </a:r>
            <a:r>
              <a:rPr lang="en-GB">
                <a:solidFill>
                  <a:schemeClr val="dk1"/>
                </a:solidFill>
              </a:rPr>
              <a:t>closely</a:t>
            </a:r>
            <a:r>
              <a:rPr lang="en-GB">
                <a:solidFill>
                  <a:schemeClr val="dk1"/>
                </a:solidFill>
              </a:rPr>
              <a:t>. If a student is persistently late sanctions are issued.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1714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</a:t>
            </a:r>
            <a:r>
              <a:rPr lang="en-GB">
                <a:solidFill>
                  <a:schemeClr val="dk1"/>
                </a:solidFill>
              </a:rPr>
              <a:t>s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tudents who arrive after 9:00 a.</a:t>
            </a:r>
            <a:r>
              <a:rPr lang="en-GB">
                <a:solidFill>
                  <a:schemeClr val="dk1"/>
                </a:solidFill>
              </a:rPr>
              <a:t>m need to sign in at </a:t>
            </a: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Student Reception. This will be recorded on their register. 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there is a problem causing your child to be late, please contact us to discuss the matter further. 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1581150" y="1247400"/>
            <a:ext cx="6337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-6892800" y="5571224"/>
            <a:ext cx="6337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2015-06-30T15:48:10Z</dcterms:created>
  <dc:creator>H Wilkinson</dc:creator>
</cp:coreProperties>
</file>