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9144000" cx="6858000"/>
  <p:notesSz cx="6799250" cy="9929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6" roundtripDataSignature="AMtx7mjFxsLujzC+dzLf3YZApWxWtCyi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A7D480-2307-4D64-8EFB-190C51877476}">
  <a:tblStyle styleId="{EEA7D480-2307-4D64-8EFB-190C51877476}"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CB9A57A-47D3-4112-89CB-E06E17B33F51}"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8: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8: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0: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20: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1: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21: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9: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19: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2: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22: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2a8238eaa3_0_8:notes"/>
          <p:cNvSpPr txBox="1"/>
          <p:nvPr>
            <p:ph idx="1" type="body"/>
          </p:nvPr>
        </p:nvSpPr>
        <p:spPr>
          <a:xfrm>
            <a:off x="679925" y="4716650"/>
            <a:ext cx="5439300" cy="446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12a8238eaa3_0_8:notes"/>
          <p:cNvSpPr/>
          <p:nvPr>
            <p:ph idx="2" type="sldImg"/>
          </p:nvPr>
        </p:nvSpPr>
        <p:spPr>
          <a:xfrm>
            <a:off x="1133425" y="744725"/>
            <a:ext cx="4533000" cy="372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a8238eaa3_0_54:notes"/>
          <p:cNvSpPr txBox="1"/>
          <p:nvPr>
            <p:ph idx="1" type="body"/>
          </p:nvPr>
        </p:nvSpPr>
        <p:spPr>
          <a:xfrm>
            <a:off x="679925" y="4716650"/>
            <a:ext cx="5439300" cy="446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12a8238eaa3_0_54:notes"/>
          <p:cNvSpPr/>
          <p:nvPr>
            <p:ph idx="2" type="sldImg"/>
          </p:nvPr>
        </p:nvSpPr>
        <p:spPr>
          <a:xfrm>
            <a:off x="1133425" y="744725"/>
            <a:ext cx="4533000" cy="372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3: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23: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2: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9"/>
          <p:cNvSpPr txBox="1"/>
          <p:nvPr>
            <p:ph type="ctrTitle"/>
          </p:nvPr>
        </p:nvSpPr>
        <p:spPr>
          <a:xfrm>
            <a:off x="514350" y="2840568"/>
            <a:ext cx="5829300" cy="196003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9"/>
          <p:cNvSpPr txBox="1"/>
          <p:nvPr>
            <p:ph idx="1" type="subTitle"/>
          </p:nvPr>
        </p:nvSpPr>
        <p:spPr>
          <a:xfrm>
            <a:off x="1028700" y="5181600"/>
            <a:ext cx="4800600" cy="23368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29"/>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9"/>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9"/>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8"/>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 type="body"/>
          </p:nvPr>
        </p:nvSpPr>
        <p:spPr>
          <a:xfrm rot="5400000">
            <a:off x="411692" y="2064809"/>
            <a:ext cx="6034617" cy="6172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8"/>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8"/>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8"/>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9"/>
          <p:cNvSpPr txBox="1"/>
          <p:nvPr>
            <p:ph type="title"/>
          </p:nvPr>
        </p:nvSpPr>
        <p:spPr>
          <a:xfrm rot="5400000">
            <a:off x="-892969" y="5110957"/>
            <a:ext cx="10401300" cy="115728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9"/>
          <p:cNvSpPr txBox="1"/>
          <p:nvPr>
            <p:ph idx="1" type="body"/>
          </p:nvPr>
        </p:nvSpPr>
        <p:spPr>
          <a:xfrm rot="5400000">
            <a:off x="-3264694" y="4010819"/>
            <a:ext cx="10401300" cy="33575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9"/>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9"/>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9"/>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0"/>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0"/>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0"/>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0"/>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1"/>
          <p:cNvSpPr txBox="1"/>
          <p:nvPr>
            <p:ph type="title"/>
          </p:nvPr>
        </p:nvSpPr>
        <p:spPr>
          <a:xfrm>
            <a:off x="541735" y="5875867"/>
            <a:ext cx="5829300" cy="1816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1"/>
          <p:cNvSpPr txBox="1"/>
          <p:nvPr>
            <p:ph idx="1" type="body"/>
          </p:nvPr>
        </p:nvSpPr>
        <p:spPr>
          <a:xfrm>
            <a:off x="541735" y="3875618"/>
            <a:ext cx="5829300" cy="200024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6" name="Google Shape;26;p31"/>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1"/>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1"/>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2"/>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2"/>
          <p:cNvSpPr txBox="1"/>
          <p:nvPr>
            <p:ph idx="1" type="body"/>
          </p:nvPr>
        </p:nvSpPr>
        <p:spPr>
          <a:xfrm>
            <a:off x="257175" y="2844800"/>
            <a:ext cx="2257425" cy="804545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32"/>
          <p:cNvSpPr txBox="1"/>
          <p:nvPr>
            <p:ph idx="2" type="body"/>
          </p:nvPr>
        </p:nvSpPr>
        <p:spPr>
          <a:xfrm>
            <a:off x="2628900" y="2844800"/>
            <a:ext cx="2257425" cy="804545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32"/>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2"/>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3"/>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txBox="1"/>
          <p:nvPr>
            <p:ph idx="1" type="body"/>
          </p:nvPr>
        </p:nvSpPr>
        <p:spPr>
          <a:xfrm>
            <a:off x="342900" y="2046817"/>
            <a:ext cx="3030141" cy="85301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33"/>
          <p:cNvSpPr txBox="1"/>
          <p:nvPr>
            <p:ph idx="2" type="body"/>
          </p:nvPr>
        </p:nvSpPr>
        <p:spPr>
          <a:xfrm>
            <a:off x="342900" y="2899833"/>
            <a:ext cx="3030141" cy="526838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33"/>
          <p:cNvSpPr txBox="1"/>
          <p:nvPr>
            <p:ph idx="3" type="body"/>
          </p:nvPr>
        </p:nvSpPr>
        <p:spPr>
          <a:xfrm>
            <a:off x="3483769" y="2046817"/>
            <a:ext cx="3031331" cy="85301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33"/>
          <p:cNvSpPr txBox="1"/>
          <p:nvPr>
            <p:ph idx="4" type="body"/>
          </p:nvPr>
        </p:nvSpPr>
        <p:spPr>
          <a:xfrm>
            <a:off x="3483769" y="2899833"/>
            <a:ext cx="3031331" cy="526838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33"/>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3"/>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4"/>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4"/>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5"/>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5"/>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6"/>
          <p:cNvSpPr txBox="1"/>
          <p:nvPr>
            <p:ph type="title"/>
          </p:nvPr>
        </p:nvSpPr>
        <p:spPr>
          <a:xfrm>
            <a:off x="342900" y="364067"/>
            <a:ext cx="2256235" cy="1549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6"/>
          <p:cNvSpPr txBox="1"/>
          <p:nvPr>
            <p:ph idx="1" type="body"/>
          </p:nvPr>
        </p:nvSpPr>
        <p:spPr>
          <a:xfrm>
            <a:off x="2681287" y="364067"/>
            <a:ext cx="3833813" cy="7804151"/>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6"/>
          <p:cNvSpPr txBox="1"/>
          <p:nvPr>
            <p:ph idx="2" type="body"/>
          </p:nvPr>
        </p:nvSpPr>
        <p:spPr>
          <a:xfrm>
            <a:off x="342900" y="1913467"/>
            <a:ext cx="2256235" cy="625475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6"/>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7"/>
          <p:cNvSpPr txBox="1"/>
          <p:nvPr>
            <p:ph type="title"/>
          </p:nvPr>
        </p:nvSpPr>
        <p:spPr>
          <a:xfrm>
            <a:off x="1344216" y="6400800"/>
            <a:ext cx="4114800" cy="75565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p:nvPr>
            <p:ph idx="2" type="pic"/>
          </p:nvPr>
        </p:nvSpPr>
        <p:spPr>
          <a:xfrm>
            <a:off x="1344216" y="817033"/>
            <a:ext cx="4114800" cy="5486400"/>
          </a:xfrm>
          <a:prstGeom prst="rect">
            <a:avLst/>
          </a:prstGeom>
          <a:noFill/>
          <a:ln>
            <a:noFill/>
          </a:ln>
        </p:spPr>
      </p:sp>
      <p:sp>
        <p:nvSpPr>
          <p:cNvPr id="64" name="Google Shape;64;p37"/>
          <p:cNvSpPr txBox="1"/>
          <p:nvPr>
            <p:ph idx="1" type="body"/>
          </p:nvPr>
        </p:nvSpPr>
        <p:spPr>
          <a:xfrm>
            <a:off x="1344216" y="7156451"/>
            <a:ext cx="4114800" cy="10731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7"/>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7"/>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8"/>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8"/>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8"/>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8.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5.png"/><Relationship Id="rId10" Type="http://schemas.openxmlformats.org/officeDocument/2006/relationships/image" Target="../media/image17.png"/><Relationship Id="rId9"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9.png"/><Relationship Id="rId8"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9.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hyperlink" Target="https://www.sherburnhigh.co.uk/polici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p:nvPr/>
        </p:nvSpPr>
        <p:spPr>
          <a:xfrm>
            <a:off x="188640" y="251520"/>
            <a:ext cx="6480720" cy="864096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85" name="Google Shape;85;p18"/>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86" name="Google Shape;86;p18"/>
          <p:cNvSpPr txBox="1"/>
          <p:nvPr/>
        </p:nvSpPr>
        <p:spPr>
          <a:xfrm>
            <a:off x="357589" y="1115616"/>
            <a:ext cx="6153900" cy="452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School Uniform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p:txBody>
      </p:sp>
      <p:pic>
        <p:nvPicPr>
          <p:cNvPr id="87" name="Google Shape;87;p18"/>
          <p:cNvPicPr preferRelativeResize="0"/>
          <p:nvPr/>
        </p:nvPicPr>
        <p:blipFill rotWithShape="1">
          <a:blip r:embed="rId4">
            <a:alphaModFix/>
          </a:blip>
          <a:srcRect b="0" l="0" r="0" t="0"/>
          <a:stretch/>
        </p:blipFill>
        <p:spPr>
          <a:xfrm>
            <a:off x="692696" y="1831504"/>
            <a:ext cx="1606304" cy="1954337"/>
          </a:xfrm>
          <a:prstGeom prst="rect">
            <a:avLst/>
          </a:prstGeom>
          <a:noFill/>
          <a:ln>
            <a:noFill/>
          </a:ln>
        </p:spPr>
      </p:pic>
      <p:pic>
        <p:nvPicPr>
          <p:cNvPr id="88" name="Google Shape;88;p18"/>
          <p:cNvPicPr preferRelativeResize="0"/>
          <p:nvPr/>
        </p:nvPicPr>
        <p:blipFill rotWithShape="1">
          <a:blip r:embed="rId5">
            <a:alphaModFix/>
          </a:blip>
          <a:srcRect b="0" l="0" r="0" t="0"/>
          <a:stretch/>
        </p:blipFill>
        <p:spPr>
          <a:xfrm>
            <a:off x="1678933" y="4560022"/>
            <a:ext cx="1221482" cy="2603748"/>
          </a:xfrm>
          <a:prstGeom prst="rect">
            <a:avLst/>
          </a:prstGeom>
          <a:noFill/>
          <a:ln>
            <a:noFill/>
          </a:ln>
        </p:spPr>
      </p:pic>
      <p:pic>
        <p:nvPicPr>
          <p:cNvPr id="89" name="Google Shape;89;p18"/>
          <p:cNvPicPr preferRelativeResize="0"/>
          <p:nvPr/>
        </p:nvPicPr>
        <p:blipFill rotWithShape="1">
          <a:blip r:embed="rId6">
            <a:alphaModFix/>
          </a:blip>
          <a:srcRect b="0" l="0" r="0" t="0"/>
          <a:stretch/>
        </p:blipFill>
        <p:spPr>
          <a:xfrm>
            <a:off x="4060552" y="4752606"/>
            <a:ext cx="1429003" cy="2459731"/>
          </a:xfrm>
          <a:prstGeom prst="rect">
            <a:avLst/>
          </a:prstGeom>
          <a:noFill/>
          <a:ln>
            <a:noFill/>
          </a:ln>
        </p:spPr>
      </p:pic>
      <p:sp>
        <p:nvSpPr>
          <p:cNvPr id="90" name="Google Shape;90;p18"/>
          <p:cNvSpPr txBox="1"/>
          <p:nvPr/>
        </p:nvSpPr>
        <p:spPr>
          <a:xfrm>
            <a:off x="548680" y="3862041"/>
            <a:ext cx="187220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White school shirt </a:t>
            </a:r>
            <a:r>
              <a:rPr b="0" i="0" lang="en-GB" sz="1100" u="none" cap="none" strike="noStrike">
                <a:solidFill>
                  <a:schemeClr val="dk1"/>
                </a:solidFill>
                <a:latin typeface="Arial"/>
                <a:ea typeface="Arial"/>
                <a:cs typeface="Arial"/>
                <a:sym typeface="Arial"/>
              </a:rPr>
              <a:t>(long or short sleeved with top button fastened)      </a:t>
            </a:r>
            <a:endParaRPr b="0" i="0" sz="1400" u="none" cap="none" strike="noStrike">
              <a:solidFill>
                <a:schemeClr val="dk1"/>
              </a:solidFill>
              <a:latin typeface="Arial"/>
              <a:ea typeface="Arial"/>
              <a:cs typeface="Arial"/>
              <a:sym typeface="Arial"/>
            </a:endParaRPr>
          </a:p>
        </p:txBody>
      </p:sp>
      <p:sp>
        <p:nvSpPr>
          <p:cNvPr id="91" name="Google Shape;91;p18"/>
          <p:cNvSpPr txBox="1"/>
          <p:nvPr/>
        </p:nvSpPr>
        <p:spPr>
          <a:xfrm>
            <a:off x="2584721" y="3862041"/>
            <a:ext cx="187220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House Tie (Striped with House colour)</a:t>
            </a:r>
            <a:endParaRPr b="0" i="0" sz="1400" u="none" cap="none" strike="noStrike">
              <a:solidFill>
                <a:srgbClr val="000000"/>
              </a:solidFill>
              <a:latin typeface="Arial"/>
              <a:ea typeface="Arial"/>
              <a:cs typeface="Arial"/>
              <a:sym typeface="Arial"/>
            </a:endParaRPr>
          </a:p>
        </p:txBody>
      </p:sp>
      <p:sp>
        <p:nvSpPr>
          <p:cNvPr id="92" name="Google Shape;92;p18"/>
          <p:cNvSpPr txBox="1"/>
          <p:nvPr/>
        </p:nvSpPr>
        <p:spPr>
          <a:xfrm>
            <a:off x="2322896" y="3862041"/>
            <a:ext cx="29785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3" name="Google Shape;93;p18"/>
          <p:cNvSpPr txBox="1"/>
          <p:nvPr/>
        </p:nvSpPr>
        <p:spPr>
          <a:xfrm>
            <a:off x="4515522" y="3862021"/>
            <a:ext cx="1872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Black Blazer with school badge</a:t>
            </a:r>
            <a:endParaRPr b="0" i="0" sz="1400" u="none" cap="none" strike="noStrike">
              <a:solidFill>
                <a:srgbClr val="000000"/>
              </a:solidFill>
              <a:latin typeface="Arial"/>
              <a:ea typeface="Arial"/>
              <a:cs typeface="Arial"/>
              <a:sym typeface="Arial"/>
            </a:endParaRPr>
          </a:p>
        </p:txBody>
      </p:sp>
      <p:sp>
        <p:nvSpPr>
          <p:cNvPr id="94" name="Google Shape;94;p18"/>
          <p:cNvSpPr txBox="1"/>
          <p:nvPr/>
        </p:nvSpPr>
        <p:spPr>
          <a:xfrm>
            <a:off x="4339454" y="3842918"/>
            <a:ext cx="29785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5" name="Google Shape;95;p18"/>
          <p:cNvSpPr txBox="1"/>
          <p:nvPr/>
        </p:nvSpPr>
        <p:spPr>
          <a:xfrm>
            <a:off x="1353571" y="7215420"/>
            <a:ext cx="1872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Black, traditional style school trousers</a:t>
            </a:r>
            <a:endParaRPr b="0" i="0" sz="1400" u="none" cap="none" strike="noStrike">
              <a:solidFill>
                <a:srgbClr val="000000"/>
              </a:solidFill>
              <a:latin typeface="Arial"/>
              <a:ea typeface="Arial"/>
              <a:cs typeface="Arial"/>
              <a:sym typeface="Arial"/>
            </a:endParaRPr>
          </a:p>
        </p:txBody>
      </p:sp>
      <p:sp>
        <p:nvSpPr>
          <p:cNvPr id="96" name="Google Shape;96;p18"/>
          <p:cNvSpPr txBox="1"/>
          <p:nvPr/>
        </p:nvSpPr>
        <p:spPr>
          <a:xfrm>
            <a:off x="3174175" y="7323126"/>
            <a:ext cx="693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or</a:t>
            </a:r>
            <a:endParaRPr b="0" i="0" sz="1400" u="none" cap="none" strike="noStrike">
              <a:solidFill>
                <a:srgbClr val="000000"/>
              </a:solidFill>
              <a:latin typeface="Arial"/>
              <a:ea typeface="Arial"/>
              <a:cs typeface="Arial"/>
              <a:sym typeface="Arial"/>
            </a:endParaRPr>
          </a:p>
        </p:txBody>
      </p:sp>
      <p:sp>
        <p:nvSpPr>
          <p:cNvPr id="97" name="Google Shape;97;p18"/>
          <p:cNvSpPr txBox="1"/>
          <p:nvPr/>
        </p:nvSpPr>
        <p:spPr>
          <a:xfrm>
            <a:off x="3895751" y="7212325"/>
            <a:ext cx="1606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Black skirt </a:t>
            </a:r>
            <a:endParaRPr b="0" i="0" sz="1400" u="none" cap="none" strike="noStrike">
              <a:solidFill>
                <a:srgbClr val="000000"/>
              </a:solidFill>
              <a:latin typeface="Arial"/>
              <a:ea typeface="Arial"/>
              <a:cs typeface="Arial"/>
              <a:sym typeface="Arial"/>
            </a:endParaRPr>
          </a:p>
        </p:txBody>
      </p:sp>
      <p:pic>
        <p:nvPicPr>
          <p:cNvPr id="98" name="Google Shape;98;p18"/>
          <p:cNvPicPr preferRelativeResize="0"/>
          <p:nvPr/>
        </p:nvPicPr>
        <p:blipFill rotWithShape="1">
          <a:blip r:embed="rId7">
            <a:alphaModFix/>
          </a:blip>
          <a:srcRect b="0" l="0" r="0" t="0"/>
          <a:stretch/>
        </p:blipFill>
        <p:spPr>
          <a:xfrm>
            <a:off x="2694661" y="1770774"/>
            <a:ext cx="1650224" cy="2091267"/>
          </a:xfrm>
          <a:prstGeom prst="rect">
            <a:avLst/>
          </a:prstGeom>
          <a:noFill/>
          <a:ln>
            <a:noFill/>
          </a:ln>
        </p:spPr>
      </p:pic>
      <p:sp>
        <p:nvSpPr>
          <p:cNvPr descr="Image result for sherburn high school blazer" id="99" name="Google Shape;99;p18"/>
          <p:cNvSpPr/>
          <p:nvPr/>
        </p:nvSpPr>
        <p:spPr>
          <a:xfrm>
            <a:off x="63500"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0" name="Google Shape;100;p18"/>
          <p:cNvPicPr preferRelativeResize="0"/>
          <p:nvPr/>
        </p:nvPicPr>
        <p:blipFill rotWithShape="1">
          <a:blip r:embed="rId8">
            <a:alphaModFix/>
          </a:blip>
          <a:srcRect b="0" l="0" r="0" t="0"/>
          <a:stretch/>
        </p:blipFill>
        <p:spPr>
          <a:xfrm>
            <a:off x="4626563" y="1846850"/>
            <a:ext cx="1650226" cy="19391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188640" y="251520"/>
            <a:ext cx="6480720" cy="864096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06" name="Google Shape;106;p20"/>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107" name="Google Shape;107;p20"/>
          <p:cNvSpPr txBox="1"/>
          <p:nvPr/>
        </p:nvSpPr>
        <p:spPr>
          <a:xfrm>
            <a:off x="188640" y="1192622"/>
            <a:ext cx="6480600" cy="677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Uniform Reminders:  </a:t>
            </a:r>
            <a:r>
              <a:rPr b="0" i="0" lang="en-GB" sz="1400" u="none" cap="none" strike="noStrike">
                <a:solidFill>
                  <a:schemeClr val="dk1"/>
                </a:solidFill>
                <a:latin typeface="Arial"/>
                <a:ea typeface="Arial"/>
                <a:cs typeface="Arial"/>
                <a:sym typeface="Arial"/>
              </a:rPr>
              <a:t>All students are expected to maintain a high standard of personal appearance. The following is Sherburn High School uniform: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Black Sherburn High School blazer with our name and logo on the breast pocket, sleeves rolled down. Fashion jackets or suit style jackets are not permitted.  All students’ blazers must display the SHS badge</a:t>
            </a:r>
            <a:endParaRPr b="0" i="0" sz="1400" u="none" cap="none" strike="noStrike">
              <a:solidFill>
                <a:srgbClr val="000000"/>
              </a:solidFill>
              <a:latin typeface="Arial"/>
              <a:ea typeface="Arial"/>
              <a:cs typeface="Arial"/>
              <a:sym typeface="Arial"/>
            </a:endParaRPr>
          </a:p>
          <a:p>
            <a:pPr indent="-196850" lvl="0" marL="285750" marR="0" rtl="0" algn="just">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Plain white collared shirt, with the top button fastened and tucked in at the waistband</a:t>
            </a:r>
            <a:endParaRPr b="0" i="0" sz="1400" u="none" cap="none" strike="noStrike">
              <a:solidFill>
                <a:srgbClr val="000000"/>
              </a:solidFill>
              <a:latin typeface="Arial"/>
              <a:ea typeface="Arial"/>
              <a:cs typeface="Arial"/>
              <a:sym typeface="Arial"/>
            </a:endParaRPr>
          </a:p>
          <a:p>
            <a:pPr indent="-196850" lvl="0" marL="285750" marR="0" rtl="0" algn="just">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House tie clipped onto the shirt collar</a:t>
            </a:r>
            <a:endParaRPr b="0" i="0" sz="1400" u="none" cap="none" strike="noStrike">
              <a:solidFill>
                <a:srgbClr val="000000"/>
              </a:solidFill>
              <a:latin typeface="Arial"/>
              <a:ea typeface="Arial"/>
              <a:cs typeface="Arial"/>
              <a:sym typeface="Arial"/>
            </a:endParaRPr>
          </a:p>
          <a:p>
            <a:pPr indent="-196850" lvl="0" marL="285750" marR="0" rtl="0" algn="just">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Optional, black 'V' necked jumper (not a PE sweatshirt style)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Trousers: Conventional black school trousers which are tailored.  Tailored means not tight fitting or figure hugging and not made from stretchy fabrics.  Conventional black school trousers means without fashion zip detailing, rivets on pockets or jean like design.</a:t>
            </a:r>
            <a:endParaRPr b="0" i="0" sz="1400" u="none" cap="none" strike="noStrike">
              <a:solidFill>
                <a:srgbClr val="000000"/>
              </a:solidFill>
              <a:latin typeface="Arial"/>
              <a:ea typeface="Arial"/>
              <a:cs typeface="Arial"/>
              <a:sym typeface="Arial"/>
            </a:endParaRPr>
          </a:p>
          <a:p>
            <a:pPr indent="-196850" lvl="0" marL="285750" marR="0" rtl="0" algn="just">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Skirts: Black knee length skirts which do not have a visible gold/silver zip and are not made of stretchy fabrics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Plain black leather shoes - no boots or trainers allowed.</a:t>
            </a:r>
            <a:r>
              <a:rPr b="1" i="0" lang="en-GB" sz="1400" u="none" cap="none" strike="noStrike">
                <a:solidFill>
                  <a:schemeClr val="dk1"/>
                </a:solidFill>
                <a:latin typeface="Arial"/>
                <a:ea typeface="Arial"/>
                <a:cs typeface="Arial"/>
                <a:sym typeface="Arial"/>
              </a:rPr>
              <a:t> </a:t>
            </a:r>
            <a:r>
              <a:rPr b="0" i="0" lang="en-GB" sz="1400" u="none" cap="none" strike="noStrike">
                <a:solidFill>
                  <a:schemeClr val="dk1"/>
                </a:solidFill>
                <a:latin typeface="Arial"/>
                <a:ea typeface="Arial"/>
                <a:cs typeface="Arial"/>
                <a:sym typeface="Arial"/>
              </a:rPr>
              <a:t>Shoes need to be below the ankle in plain black leather. Shoes should not have brown or other coloured soles even if they are black in the main.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We do not allow canvas shoes, trainers or pumps (whether fabric or leather). Anything with a visible logo is not allowed, and neither are the branded fashion products including those from Vans, Converse, Kickers, Dr. Martens, Nicholas Deakins, Adidas or Stan Smith.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http://www.sherburnhigh.co.uk/Slideshow/Image001.jpg" id="112" name="Google Shape;112;p21"/>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113" name="Google Shape;113;p21"/>
          <p:cNvSpPr txBox="1"/>
          <p:nvPr/>
        </p:nvSpPr>
        <p:spPr>
          <a:xfrm>
            <a:off x="460419" y="1270607"/>
            <a:ext cx="6153764" cy="526297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Uniform Guidance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114" name="Google Shape;114;p21"/>
          <p:cNvSpPr/>
          <p:nvPr/>
        </p:nvSpPr>
        <p:spPr>
          <a:xfrm>
            <a:off x="188640" y="251520"/>
            <a:ext cx="6480720" cy="864096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5" name="Google Shape;115;p21"/>
          <p:cNvPicPr preferRelativeResize="0"/>
          <p:nvPr/>
        </p:nvPicPr>
        <p:blipFill rotWithShape="1">
          <a:blip r:embed="rId4">
            <a:alphaModFix/>
          </a:blip>
          <a:srcRect b="0" l="0" r="0" t="0"/>
          <a:stretch/>
        </p:blipFill>
        <p:spPr>
          <a:xfrm>
            <a:off x="716265" y="1797505"/>
            <a:ext cx="1896020" cy="932769"/>
          </a:xfrm>
          <a:prstGeom prst="rect">
            <a:avLst/>
          </a:prstGeom>
          <a:noFill/>
          <a:ln>
            <a:noFill/>
          </a:ln>
        </p:spPr>
      </p:pic>
      <p:pic>
        <p:nvPicPr>
          <p:cNvPr id="116" name="Google Shape;116;p21"/>
          <p:cNvPicPr preferRelativeResize="0"/>
          <p:nvPr/>
        </p:nvPicPr>
        <p:blipFill rotWithShape="1">
          <a:blip r:embed="rId5">
            <a:alphaModFix/>
          </a:blip>
          <a:srcRect b="25791" l="22638" r="59443" t="42094"/>
          <a:stretch/>
        </p:blipFill>
        <p:spPr>
          <a:xfrm>
            <a:off x="2970197" y="1825349"/>
            <a:ext cx="1134208" cy="1143000"/>
          </a:xfrm>
          <a:prstGeom prst="rect">
            <a:avLst/>
          </a:prstGeom>
          <a:noFill/>
          <a:ln>
            <a:noFill/>
          </a:ln>
        </p:spPr>
      </p:pic>
      <p:pic>
        <p:nvPicPr>
          <p:cNvPr id="117" name="Google Shape;117;p21"/>
          <p:cNvPicPr preferRelativeResize="0"/>
          <p:nvPr/>
        </p:nvPicPr>
        <p:blipFill rotWithShape="1">
          <a:blip r:embed="rId6">
            <a:alphaModFix/>
          </a:blip>
          <a:srcRect b="34627" l="21466" r="58054" t="39131"/>
          <a:stretch/>
        </p:blipFill>
        <p:spPr>
          <a:xfrm>
            <a:off x="4686227" y="1902386"/>
            <a:ext cx="1296312" cy="933964"/>
          </a:xfrm>
          <a:prstGeom prst="rect">
            <a:avLst/>
          </a:prstGeom>
          <a:noFill/>
          <a:ln>
            <a:noFill/>
          </a:ln>
        </p:spPr>
      </p:pic>
      <p:pic>
        <p:nvPicPr>
          <p:cNvPr id="118" name="Google Shape;118;p21"/>
          <p:cNvPicPr preferRelativeResize="0"/>
          <p:nvPr/>
        </p:nvPicPr>
        <p:blipFill rotWithShape="1">
          <a:blip r:embed="rId7">
            <a:alphaModFix/>
          </a:blip>
          <a:srcRect b="21837" l="9723" r="45832" t="33696"/>
          <a:stretch/>
        </p:blipFill>
        <p:spPr>
          <a:xfrm>
            <a:off x="567832" y="3033564"/>
            <a:ext cx="1660377" cy="933963"/>
          </a:xfrm>
          <a:prstGeom prst="rect">
            <a:avLst/>
          </a:prstGeom>
          <a:noFill/>
          <a:ln>
            <a:noFill/>
          </a:ln>
        </p:spPr>
      </p:pic>
      <p:pic>
        <p:nvPicPr>
          <p:cNvPr id="119" name="Google Shape;119;p21"/>
          <p:cNvPicPr preferRelativeResize="0"/>
          <p:nvPr/>
        </p:nvPicPr>
        <p:blipFill rotWithShape="1">
          <a:blip r:embed="rId8">
            <a:alphaModFix/>
          </a:blip>
          <a:srcRect b="30236" l="17500" r="50000" t="54941"/>
          <a:stretch/>
        </p:blipFill>
        <p:spPr>
          <a:xfrm>
            <a:off x="2612285" y="3339459"/>
            <a:ext cx="2057400" cy="527539"/>
          </a:xfrm>
          <a:prstGeom prst="rect">
            <a:avLst/>
          </a:prstGeom>
          <a:noFill/>
          <a:ln>
            <a:noFill/>
          </a:ln>
        </p:spPr>
      </p:pic>
      <p:pic>
        <p:nvPicPr>
          <p:cNvPr id="120" name="Google Shape;120;p21"/>
          <p:cNvPicPr preferRelativeResize="0"/>
          <p:nvPr/>
        </p:nvPicPr>
        <p:blipFill rotWithShape="1">
          <a:blip r:embed="rId9">
            <a:alphaModFix/>
          </a:blip>
          <a:srcRect b="30068" l="19102" r="56666" t="54129"/>
          <a:stretch/>
        </p:blipFill>
        <p:spPr>
          <a:xfrm>
            <a:off x="4696232" y="3274692"/>
            <a:ext cx="1533875" cy="562475"/>
          </a:xfrm>
          <a:prstGeom prst="rect">
            <a:avLst/>
          </a:prstGeom>
          <a:noFill/>
          <a:ln>
            <a:noFill/>
          </a:ln>
        </p:spPr>
      </p:pic>
      <p:sp>
        <p:nvSpPr>
          <p:cNvPr id="121" name="Google Shape;121;p21"/>
          <p:cNvSpPr txBox="1"/>
          <p:nvPr/>
        </p:nvSpPr>
        <p:spPr>
          <a:xfrm>
            <a:off x="745303" y="4196715"/>
            <a:ext cx="535055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These are examples of acceptable uniform shoes, trousers and skirts.</a:t>
            </a:r>
            <a:endParaRPr b="0" i="0" sz="1400" u="none" cap="none" strike="noStrike">
              <a:solidFill>
                <a:srgbClr val="000000"/>
              </a:solidFill>
              <a:latin typeface="Arial"/>
              <a:ea typeface="Arial"/>
              <a:cs typeface="Arial"/>
              <a:sym typeface="Arial"/>
            </a:endParaRPr>
          </a:p>
        </p:txBody>
      </p:sp>
      <p:pic>
        <p:nvPicPr>
          <p:cNvPr id="122" name="Google Shape;122;p21"/>
          <p:cNvPicPr preferRelativeResize="0"/>
          <p:nvPr/>
        </p:nvPicPr>
        <p:blipFill rotWithShape="1">
          <a:blip r:embed="rId10">
            <a:alphaModFix/>
          </a:blip>
          <a:srcRect b="0" l="0" r="0" t="0"/>
          <a:stretch/>
        </p:blipFill>
        <p:spPr>
          <a:xfrm>
            <a:off x="945996" y="4843048"/>
            <a:ext cx="5389959" cy="36862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p:nvPr/>
        </p:nvSpPr>
        <p:spPr>
          <a:xfrm>
            <a:off x="188640" y="251520"/>
            <a:ext cx="6480720" cy="8819624"/>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28" name="Google Shape;128;p19"/>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129" name="Google Shape;129;p19"/>
          <p:cNvSpPr txBox="1"/>
          <p:nvPr/>
        </p:nvSpPr>
        <p:spPr>
          <a:xfrm>
            <a:off x="260648" y="1048605"/>
            <a:ext cx="6153764" cy="3847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School Uniform</a:t>
            </a:r>
            <a:endParaRPr b="1"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130" name="Google Shape;130;p19"/>
          <p:cNvSpPr txBox="1"/>
          <p:nvPr/>
        </p:nvSpPr>
        <p:spPr>
          <a:xfrm>
            <a:off x="188690" y="1459035"/>
            <a:ext cx="6480600" cy="698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Outdoor clothing: </a:t>
            </a:r>
            <a:r>
              <a:rPr b="0" i="0" lang="en-GB" sz="1400" u="none" cap="none" strike="noStrike">
                <a:solidFill>
                  <a:schemeClr val="dk1"/>
                </a:solidFill>
                <a:latin typeface="Arial"/>
                <a:ea typeface="Arial"/>
                <a:cs typeface="Arial"/>
                <a:sym typeface="Arial"/>
              </a:rPr>
              <a:t>During periods of inclement weather we encourage students to wear suitable outdoor coats to make sure that they are warm and dry. Outdoor items such as coats, hats and scarves can be worn to and from the school, however, these should be removed before entering the buildings.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Hooded tops</a:t>
            </a:r>
            <a:r>
              <a:rPr b="0" i="0" lang="en-GB" sz="1400" u="none" cap="none" strike="noStrike">
                <a:solidFill>
                  <a:schemeClr val="dk1"/>
                </a:solidFill>
                <a:latin typeface="Arial"/>
                <a:ea typeface="Arial"/>
                <a:cs typeface="Arial"/>
                <a:sym typeface="Arial"/>
              </a:rPr>
              <a:t>: These are not allowed on  the school site (aside from the Year 11 hoody for students meeting the set criteria).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Jewellery:</a:t>
            </a:r>
            <a:r>
              <a:rPr b="0" i="0" lang="en-GB" sz="1400" u="none" cap="none" strike="noStrike">
                <a:solidFill>
                  <a:schemeClr val="dk1"/>
                </a:solidFill>
                <a:latin typeface="Arial"/>
                <a:ea typeface="Arial"/>
                <a:cs typeface="Arial"/>
                <a:sym typeface="Arial"/>
              </a:rPr>
              <a:t> Single ear studs worn in each lobe are permitted, however these should be removed for PE lessons. No other piercings are allowed and no other jewellery should be worn.  This is for safety reasons.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Make-up:</a:t>
            </a:r>
            <a:r>
              <a:rPr b="0" i="0" lang="en-GB" sz="1400" u="none" cap="none" strike="noStrike">
                <a:solidFill>
                  <a:schemeClr val="dk1"/>
                </a:solidFill>
                <a:latin typeface="Arial"/>
                <a:ea typeface="Arial"/>
                <a:cs typeface="Arial"/>
                <a:sym typeface="Arial"/>
              </a:rPr>
              <a:t> No excessive make-up should be worn. Any student found to be wearing excessive make</a:t>
            </a:r>
            <a:r>
              <a:rPr b="0" i="0" lang="en-GB" sz="1400" u="none" cap="none" strike="noStrike">
                <a:solidFill>
                  <a:srgbClr val="000000"/>
                </a:solidFill>
                <a:latin typeface="Arial"/>
                <a:ea typeface="Arial"/>
                <a:cs typeface="Arial"/>
                <a:sym typeface="Arial"/>
              </a:rPr>
              <a:t>-</a:t>
            </a:r>
            <a:r>
              <a:rPr b="0" i="0" lang="en-GB" sz="1400" u="none" cap="none" strike="noStrike">
                <a:solidFill>
                  <a:schemeClr val="dk1"/>
                </a:solidFill>
                <a:latin typeface="Arial"/>
                <a:ea typeface="Arial"/>
                <a:cs typeface="Arial"/>
                <a:sym typeface="Arial"/>
              </a:rPr>
              <a:t>up (including nail varnish) will be required to remove it.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Hair colouring:</a:t>
            </a:r>
            <a:r>
              <a:rPr b="0" i="0" lang="en-GB" sz="1400" u="none" cap="none" strike="noStrike">
                <a:solidFill>
                  <a:schemeClr val="dk1"/>
                </a:solidFill>
                <a:latin typeface="Arial"/>
                <a:ea typeface="Arial"/>
                <a:cs typeface="Arial"/>
                <a:sym typeface="Arial"/>
              </a:rPr>
              <a:t> The colouring of parts of the hair so that they are a complete contrast to the other colour is not allowed, e.g. blonde hair with red streaks. Hair colour which is not considered to be natural, or an extreme colour, e.g. reds, blues and purples, is not allowed.</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br>
              <a:rPr b="0" i="0" lang="en-GB" sz="1400" u="none" cap="none" strike="noStrike">
                <a:solidFill>
                  <a:schemeClr val="dk1"/>
                </a:solidFill>
                <a:latin typeface="Arial"/>
                <a:ea typeface="Arial"/>
                <a:cs typeface="Arial"/>
                <a:sym typeface="Arial"/>
              </a:rPr>
            </a:br>
            <a:r>
              <a:rPr b="1" i="0" lang="en-GB" sz="1400" u="none" cap="none" strike="noStrike">
                <a:solidFill>
                  <a:schemeClr val="dk1"/>
                </a:solidFill>
                <a:latin typeface="Arial"/>
                <a:ea typeface="Arial"/>
                <a:cs typeface="Arial"/>
                <a:sym typeface="Arial"/>
              </a:rPr>
              <a:t>Hairstyles: </a:t>
            </a:r>
            <a:r>
              <a:rPr b="0" i="0" lang="en-GB" sz="1400" u="none" cap="none" strike="noStrike">
                <a:solidFill>
                  <a:schemeClr val="dk1"/>
                </a:solidFill>
                <a:latin typeface="Arial"/>
                <a:ea typeface="Arial"/>
                <a:cs typeface="Arial"/>
                <a:sym typeface="Arial"/>
              </a:rPr>
              <a:t>In addition, lines or patterns cut into a hairstyle, e.g. V cuts are not acceptable (hair should be longer than Grade 1). Students with long hair must ensure that this does not cover their face or provide a health and safety risk. They will be required to tie it back where necessary. Bandana style headbands and excessive hair accessories are not to be worn. Plain hair clips or bands are acceptable.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br>
              <a:rPr b="0" i="0" lang="en-GB" sz="1400" u="none" cap="none" strike="noStrike">
                <a:solidFill>
                  <a:schemeClr val="dk1"/>
                </a:solidFill>
                <a:latin typeface="Arial"/>
                <a:ea typeface="Arial"/>
                <a:cs typeface="Arial"/>
                <a:sym typeface="Arial"/>
              </a:rPr>
            </a:br>
            <a:r>
              <a:rPr b="1" i="0" lang="en-GB" sz="1400" u="none" cap="none" strike="noStrike">
                <a:solidFill>
                  <a:schemeClr val="dk1"/>
                </a:solidFill>
                <a:latin typeface="Arial"/>
                <a:ea typeface="Arial"/>
                <a:cs typeface="Arial"/>
                <a:sym typeface="Arial"/>
              </a:rPr>
              <a:t>Please be aware: </a:t>
            </a:r>
            <a:r>
              <a:rPr b="0" i="0" lang="en-GB" sz="1400" u="none" cap="none" strike="noStrike">
                <a:solidFill>
                  <a:schemeClr val="dk1"/>
                </a:solidFill>
                <a:latin typeface="Arial"/>
                <a:ea typeface="Arial"/>
                <a:cs typeface="Arial"/>
                <a:sym typeface="Arial"/>
              </a:rPr>
              <a:t>Breaches in our uniform policy are dealt with in line with our Back to Basics sanction system which is in students’ planners. </a:t>
            </a:r>
            <a:r>
              <a:rPr b="1" i="0" lang="en-GB" sz="1400" u="none" cap="none" strike="noStrike">
                <a:solidFill>
                  <a:schemeClr val="dk1"/>
                </a:solidFill>
                <a:latin typeface="Arial"/>
                <a:ea typeface="Arial"/>
                <a:cs typeface="Arial"/>
                <a:sym typeface="Arial"/>
              </a:rPr>
              <a:t>Students wearing the incorrect uniform will be expected to wear loan uniform for that day and to acquire the correct uniform for the following day.  Failure to do so, or refusal to borrow loan uniform will result in sanctions.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p:nvPr/>
        </p:nvSpPr>
        <p:spPr>
          <a:xfrm>
            <a:off x="188640" y="251520"/>
            <a:ext cx="6480720" cy="864096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36" name="Google Shape;136;p22"/>
          <p:cNvPicPr preferRelativeResize="0"/>
          <p:nvPr/>
        </p:nvPicPr>
        <p:blipFill rotWithShape="1">
          <a:blip r:embed="rId3">
            <a:alphaModFix/>
          </a:blip>
          <a:srcRect b="0" l="0" r="0" t="0"/>
          <a:stretch/>
        </p:blipFill>
        <p:spPr>
          <a:xfrm>
            <a:off x="3020832" y="354996"/>
            <a:ext cx="816335" cy="653068"/>
          </a:xfrm>
          <a:prstGeom prst="rect">
            <a:avLst/>
          </a:prstGeom>
          <a:noFill/>
          <a:ln>
            <a:noFill/>
          </a:ln>
        </p:spPr>
      </p:pic>
      <p:sp>
        <p:nvSpPr>
          <p:cNvPr id="137" name="Google Shape;137;p22"/>
          <p:cNvSpPr txBox="1"/>
          <p:nvPr/>
        </p:nvSpPr>
        <p:spPr>
          <a:xfrm>
            <a:off x="1844824" y="1111540"/>
            <a:ext cx="309634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PE Uniform</a:t>
            </a:r>
            <a:endParaRPr b="0" i="0" sz="1400" u="none" cap="none" strike="noStrike">
              <a:solidFill>
                <a:srgbClr val="000000"/>
              </a:solidFill>
              <a:latin typeface="Arial"/>
              <a:ea typeface="Arial"/>
              <a:cs typeface="Arial"/>
              <a:sym typeface="Arial"/>
            </a:endParaRPr>
          </a:p>
        </p:txBody>
      </p:sp>
      <p:sp>
        <p:nvSpPr>
          <p:cNvPr id="138" name="Google Shape;138;p22"/>
          <p:cNvSpPr txBox="1"/>
          <p:nvPr/>
        </p:nvSpPr>
        <p:spPr>
          <a:xfrm>
            <a:off x="476672" y="1691680"/>
            <a:ext cx="5904600" cy="634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chemeClr val="dk1"/>
              </a:buClr>
              <a:buSzPts val="1100"/>
              <a:buFont typeface="Arial"/>
              <a:buNone/>
            </a:pPr>
            <a:r>
              <a:rPr b="0" i="0" lang="en-GB" sz="1400" u="none" cap="none" strike="noStrike">
                <a:solidFill>
                  <a:schemeClr val="dk1"/>
                </a:solidFill>
                <a:latin typeface="Arial"/>
                <a:ea typeface="Arial"/>
                <a:cs typeface="Arial"/>
                <a:sym typeface="Arial"/>
              </a:rPr>
              <a:t>The School PE kit aims to be practical and smart, balancing the demands of physical exercise with personal comfort and confidence for the students.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PE uniform requirements fall under the oversight of the PE Department and are subject to their assessment of the sports being participated in and the conditions prevalent at the time of year.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Year 7’s PE kit is available from</a:t>
            </a:r>
            <a:r>
              <a:rPr lang="en-GB">
                <a:solidFill>
                  <a:schemeClr val="dk1"/>
                </a:solidFill>
              </a:rPr>
              <a:t> stockists listed further below.</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39" name="Google Shape;139;p22"/>
          <p:cNvPicPr preferRelativeResize="0"/>
          <p:nvPr/>
        </p:nvPicPr>
        <p:blipFill rotWithShape="1">
          <a:blip r:embed="rId4">
            <a:alphaModFix/>
          </a:blip>
          <a:srcRect b="0" l="0" r="0" t="0"/>
          <a:stretch/>
        </p:blipFill>
        <p:spPr>
          <a:xfrm>
            <a:off x="337050" y="3879546"/>
            <a:ext cx="1216750" cy="1581775"/>
          </a:xfrm>
          <a:prstGeom prst="rect">
            <a:avLst/>
          </a:prstGeom>
          <a:noFill/>
          <a:ln>
            <a:noFill/>
          </a:ln>
        </p:spPr>
      </p:pic>
      <p:graphicFrame>
        <p:nvGraphicFramePr>
          <p:cNvPr id="140" name="Google Shape;140;p22"/>
          <p:cNvGraphicFramePr/>
          <p:nvPr/>
        </p:nvGraphicFramePr>
        <p:xfrm>
          <a:off x="2608388" y="4044550"/>
          <a:ext cx="3000000" cy="3000000"/>
        </p:xfrm>
        <a:graphic>
          <a:graphicData uri="http://schemas.openxmlformats.org/drawingml/2006/table">
            <a:tbl>
              <a:tblPr>
                <a:noFill/>
                <a:tableStyleId>{EEA7D480-2307-4D64-8EFB-190C51877476}</a:tableStyleId>
              </a:tblPr>
              <a:tblGrid>
                <a:gridCol w="3869125"/>
              </a:tblGrid>
              <a:tr h="6890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Round neck sports top - compulsory</a:t>
                      </a:r>
                      <a:r>
                        <a:rPr lang="en-GB" sz="1400" u="none" cap="none" strike="noStrike">
                          <a:solidFill>
                            <a:schemeClr val="dk1"/>
                          </a:solidFill>
                          <a:highlight>
                            <a:srgbClr val="FFFFFF"/>
                          </a:highlight>
                        </a:rPr>
                        <a:t> - </a:t>
                      </a:r>
                      <a:r>
                        <a:rPr lang="en-GB" sz="1200" u="none" cap="none" strike="noStrike">
                          <a:solidFill>
                            <a:schemeClr val="dk1"/>
                          </a:solidFill>
                          <a:highlight>
                            <a:srgbClr val="FFFFFF"/>
                          </a:highlight>
                        </a:rPr>
                        <a:t>Black with red detailing branded round neck sports top. Available via APC clothing.</a:t>
                      </a:r>
                      <a:endParaRPr sz="1200" u="none" cap="none" strike="noStrike">
                        <a:solidFill>
                          <a:schemeClr val="dk1"/>
                        </a:solidFill>
                        <a:highlight>
                          <a:srgbClr val="FFFFFF"/>
                        </a:highlight>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highlight>
                          <a:srgbClr val="FFFFFF"/>
                        </a:highlight>
                      </a:endParaRPr>
                    </a:p>
                  </a:txBody>
                  <a:tcPr marT="63500" marB="63500" marR="63500" marL="63500"/>
                </a:tc>
              </a:tr>
              <a:tr h="706425">
                <a:tc>
                  <a:txBody>
                    <a:bodyPr/>
                    <a:lstStyle/>
                    <a:p>
                      <a:pPr indent="0" lvl="0" marL="0" marR="0" rtl="0" algn="l">
                        <a:lnSpc>
                          <a:spcPct val="100000"/>
                        </a:lnSpc>
                        <a:spcBef>
                          <a:spcPts val="0"/>
                        </a:spcBef>
                        <a:spcAft>
                          <a:spcPts val="0"/>
                        </a:spcAft>
                        <a:buClr>
                          <a:schemeClr val="dk1"/>
                        </a:buClr>
                        <a:buSzPts val="1100"/>
                        <a:buFont typeface="Arial"/>
                        <a:buNone/>
                      </a:pPr>
                      <a:r>
                        <a:rPr b="1" lang="en-GB" sz="1400" u="none" cap="none" strike="noStrike">
                          <a:solidFill>
                            <a:schemeClr val="dk1"/>
                          </a:solidFill>
                          <a:highlight>
                            <a:srgbClr val="FFFFFF"/>
                          </a:highlight>
                        </a:rPr>
                        <a:t>¼ zip top - optional </a:t>
                      </a:r>
                      <a:r>
                        <a:rPr b="1" lang="en-GB" sz="1200" u="none" cap="none" strike="noStrike">
                          <a:solidFill>
                            <a:schemeClr val="dk1"/>
                          </a:solidFill>
                          <a:highlight>
                            <a:srgbClr val="FFFFFF"/>
                          </a:highlight>
                        </a:rPr>
                        <a:t>- </a:t>
                      </a:r>
                      <a:r>
                        <a:rPr lang="en-GB" sz="1200" u="none" cap="none" strike="noStrike">
                          <a:solidFill>
                            <a:schemeClr val="dk1"/>
                          </a:solidFill>
                          <a:highlight>
                            <a:srgbClr val="FFFFFF"/>
                          </a:highlight>
                        </a:rPr>
                        <a:t>Black with red detailing branded ¼ zip top. No other ¼ zip tops will be permitted in PE.  Available via APC clothing.</a:t>
                      </a:r>
                      <a:endParaRPr b="1" sz="1500" u="none" cap="none" strike="noStrike">
                        <a:solidFill>
                          <a:schemeClr val="dk1"/>
                        </a:solidFill>
                        <a:highlight>
                          <a:srgbClr val="FFFFFF"/>
                        </a:highlight>
                      </a:endParaRPr>
                    </a:p>
                  </a:txBody>
                  <a:tcPr marT="63500" marB="63500" marR="63500" marL="63500"/>
                </a:tc>
              </a:tr>
              <a:tr h="6890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Plain black shorts or leggings - compulsory </a:t>
                      </a:r>
                      <a:r>
                        <a:rPr b="1" lang="en-GB" sz="1200" u="none" cap="none" strike="noStrike">
                          <a:highlight>
                            <a:srgbClr val="FFFFFF"/>
                          </a:highlight>
                        </a:rPr>
                        <a:t>- </a:t>
                      </a:r>
                      <a:r>
                        <a:rPr lang="en-GB" sz="1200" u="none" cap="none" strike="noStrike">
                          <a:highlight>
                            <a:srgbClr val="FFFFFF"/>
                          </a:highlight>
                        </a:rPr>
                        <a:t>no cycling shorts permitted</a:t>
                      </a:r>
                      <a:endParaRPr sz="1200" u="none" cap="none" strike="noStrike">
                        <a:highlight>
                          <a:srgbClr val="FFFFFF"/>
                        </a:highlight>
                      </a:endParaRPr>
                    </a:p>
                  </a:txBody>
                  <a:tcPr marT="63500" marB="63500" marR="63500" marL="63500"/>
                </a:tc>
              </a:tr>
              <a:tr h="7715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Plain black tracksuit bottoms - optional - </a:t>
                      </a:r>
                      <a:r>
                        <a:rPr lang="en-GB" sz="1200" u="none" cap="none" strike="noStrike">
                          <a:solidFill>
                            <a:schemeClr val="dk1"/>
                          </a:solidFill>
                          <a:highlight>
                            <a:srgbClr val="FFFFFF"/>
                          </a:highlight>
                        </a:rPr>
                        <a:t>Tracksuit bottoms are optional in cold weather and when on outdoor activities. They must be plain black sports tracksuit bottoms and not leisure/ lounge jogging style bottoms. Tracksuit bottoms should not be worn when on indoor activities.</a:t>
                      </a:r>
                      <a:endParaRPr b="1" sz="1500" u="none" cap="none" strike="noStrike">
                        <a:highlight>
                          <a:srgbClr val="FFFFFF"/>
                        </a:highlight>
                      </a:endParaRPr>
                    </a:p>
                  </a:txBody>
                  <a:tcPr marT="63500" marB="63500" marR="63500" marL="63500"/>
                </a:tc>
              </a:tr>
            </a:tbl>
          </a:graphicData>
        </a:graphic>
      </p:graphicFrame>
      <p:pic>
        <p:nvPicPr>
          <p:cNvPr id="141" name="Google Shape;141;p22"/>
          <p:cNvPicPr preferRelativeResize="0"/>
          <p:nvPr/>
        </p:nvPicPr>
        <p:blipFill rotWithShape="1">
          <a:blip r:embed="rId5">
            <a:alphaModFix/>
          </a:blip>
          <a:srcRect b="0" l="0" r="0" t="0"/>
          <a:stretch/>
        </p:blipFill>
        <p:spPr>
          <a:xfrm>
            <a:off x="1295400" y="4850394"/>
            <a:ext cx="1216750" cy="1713554"/>
          </a:xfrm>
          <a:prstGeom prst="rect">
            <a:avLst/>
          </a:prstGeom>
          <a:noFill/>
          <a:ln>
            <a:noFill/>
          </a:ln>
        </p:spPr>
      </p:pic>
      <p:pic>
        <p:nvPicPr>
          <p:cNvPr id="142" name="Google Shape;142;p22"/>
          <p:cNvPicPr preferRelativeResize="0"/>
          <p:nvPr/>
        </p:nvPicPr>
        <p:blipFill rotWithShape="1">
          <a:blip r:embed="rId6">
            <a:alphaModFix/>
          </a:blip>
          <a:srcRect b="0" l="0" r="0" t="0"/>
          <a:stretch/>
        </p:blipFill>
        <p:spPr>
          <a:xfrm>
            <a:off x="277300" y="6203700"/>
            <a:ext cx="1104900" cy="1266825"/>
          </a:xfrm>
          <a:prstGeom prst="rect">
            <a:avLst/>
          </a:prstGeom>
          <a:noFill/>
          <a:ln>
            <a:noFill/>
          </a:ln>
        </p:spPr>
      </p:pic>
      <p:pic>
        <p:nvPicPr>
          <p:cNvPr id="143" name="Google Shape;143;p22"/>
          <p:cNvPicPr preferRelativeResize="0"/>
          <p:nvPr/>
        </p:nvPicPr>
        <p:blipFill rotWithShape="1">
          <a:blip r:embed="rId7">
            <a:alphaModFix/>
          </a:blip>
          <a:srcRect b="0" l="0" r="0" t="0"/>
          <a:stretch/>
        </p:blipFill>
        <p:spPr>
          <a:xfrm>
            <a:off x="1495600" y="6686625"/>
            <a:ext cx="816350" cy="1956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2a8238eaa3_0_8"/>
          <p:cNvSpPr/>
          <p:nvPr/>
        </p:nvSpPr>
        <p:spPr>
          <a:xfrm>
            <a:off x="188640" y="251520"/>
            <a:ext cx="6480600" cy="86409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49" name="Google Shape;149;g12a8238eaa3_0_8"/>
          <p:cNvPicPr preferRelativeResize="0"/>
          <p:nvPr/>
        </p:nvPicPr>
        <p:blipFill rotWithShape="1">
          <a:blip r:embed="rId3">
            <a:alphaModFix/>
          </a:blip>
          <a:srcRect b="0" l="0" r="0" t="0"/>
          <a:stretch/>
        </p:blipFill>
        <p:spPr>
          <a:xfrm>
            <a:off x="3020832" y="354996"/>
            <a:ext cx="816335" cy="653068"/>
          </a:xfrm>
          <a:prstGeom prst="rect">
            <a:avLst/>
          </a:prstGeom>
          <a:noFill/>
          <a:ln>
            <a:noFill/>
          </a:ln>
        </p:spPr>
      </p:pic>
      <p:sp>
        <p:nvSpPr>
          <p:cNvPr id="150" name="Google Shape;150;g12a8238eaa3_0_8"/>
          <p:cNvSpPr txBox="1"/>
          <p:nvPr/>
        </p:nvSpPr>
        <p:spPr>
          <a:xfrm>
            <a:off x="1844824" y="1111540"/>
            <a:ext cx="3096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PE Uniform</a:t>
            </a:r>
            <a:endParaRPr b="0" i="0" sz="1400" u="none" cap="none" strike="noStrike">
              <a:solidFill>
                <a:srgbClr val="000000"/>
              </a:solidFill>
              <a:latin typeface="Arial"/>
              <a:ea typeface="Arial"/>
              <a:cs typeface="Arial"/>
              <a:sym typeface="Arial"/>
            </a:endParaRPr>
          </a:p>
        </p:txBody>
      </p:sp>
      <p:graphicFrame>
        <p:nvGraphicFramePr>
          <p:cNvPr id="151" name="Google Shape;151;g12a8238eaa3_0_8"/>
          <p:cNvGraphicFramePr/>
          <p:nvPr/>
        </p:nvGraphicFramePr>
        <p:xfrm>
          <a:off x="476663" y="1676725"/>
          <a:ext cx="3000000" cy="3000000"/>
        </p:xfrm>
        <a:graphic>
          <a:graphicData uri="http://schemas.openxmlformats.org/drawingml/2006/table">
            <a:tbl>
              <a:tblPr>
                <a:noFill/>
                <a:tableStyleId>{EEA7D480-2307-4D64-8EFB-190C51877476}</a:tableStyleId>
              </a:tblPr>
              <a:tblGrid>
                <a:gridCol w="5862900"/>
              </a:tblGrid>
              <a:tr h="592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Trainers - compulsory</a:t>
                      </a:r>
                      <a:r>
                        <a:rPr lang="en-GB" sz="1400" u="none" cap="none" strike="noStrike">
                          <a:solidFill>
                            <a:schemeClr val="dk1"/>
                          </a:solidFill>
                          <a:highlight>
                            <a:srgbClr val="FFFFFF"/>
                          </a:highlight>
                        </a:rPr>
                        <a:t> </a:t>
                      </a:r>
                      <a:r>
                        <a:rPr lang="en-GB" sz="1300" u="none" cap="none" strike="noStrike">
                          <a:solidFill>
                            <a:schemeClr val="dk1"/>
                          </a:solidFill>
                          <a:highlight>
                            <a:srgbClr val="FFFFFF"/>
                          </a:highlight>
                        </a:rPr>
                        <a:t>- Trainers must be suitable for physical activity. Sports style trainer with appropriate grip and support.</a:t>
                      </a:r>
                      <a:endParaRPr sz="1100" u="none" cap="none" strike="noStrike">
                        <a:solidFill>
                          <a:schemeClr val="dk1"/>
                        </a:solidFill>
                        <a:highlight>
                          <a:srgbClr val="FFFFFF"/>
                        </a:highlight>
                      </a:endParaRPr>
                    </a:p>
                  </a:txBody>
                  <a:tcPr marT="63500" marB="63500" marR="63500" marL="63500"/>
                </a:tc>
              </a:tr>
              <a:tr h="35186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highlight>
                            <a:srgbClr val="FFFFFF"/>
                          </a:highlight>
                        </a:rPr>
                        <a:t>Football boots - compulsory </a:t>
                      </a:r>
                      <a:r>
                        <a:rPr b="1" lang="en-GB" sz="1300" u="none" cap="none" strike="noStrike">
                          <a:solidFill>
                            <a:schemeClr val="dk1"/>
                          </a:solidFill>
                          <a:highlight>
                            <a:srgbClr val="FFFFFF"/>
                          </a:highlight>
                        </a:rPr>
                        <a:t>- </a:t>
                      </a:r>
                      <a:r>
                        <a:rPr lang="en-GB" sz="1300" u="none" cap="none" strike="noStrike">
                          <a:solidFill>
                            <a:schemeClr val="dk1"/>
                          </a:solidFill>
                          <a:highlight>
                            <a:srgbClr val="FFFFFF"/>
                          </a:highlight>
                        </a:rPr>
                        <a:t>Football boots must be worn on our 3G pitch. Boots must be plastic or rubber studs. </a:t>
                      </a:r>
                      <a:r>
                        <a:rPr b="1" lang="en-GB" sz="1300" u="none" cap="none" strike="noStrike">
                          <a:solidFill>
                            <a:schemeClr val="dk1"/>
                          </a:solidFill>
                          <a:highlight>
                            <a:srgbClr val="FFFFFF"/>
                          </a:highlight>
                        </a:rPr>
                        <a:t>No metal studs or astro turf trainers are allowed on our style of artificial surface.</a:t>
                      </a:r>
                      <a:endParaRPr b="1" sz="1300" u="none" cap="none" strike="noStrike">
                        <a:solidFill>
                          <a:schemeClr val="dk1"/>
                        </a:solidFill>
                        <a:highlight>
                          <a:srgbClr val="FFFFFF"/>
                        </a:highlight>
                      </a:endParaRPr>
                    </a:p>
                    <a:p>
                      <a:pPr indent="0" lvl="0" marL="0" marR="0" rtl="0" algn="l">
                        <a:lnSpc>
                          <a:spcPct val="100000"/>
                        </a:lnSpc>
                        <a:spcBef>
                          <a:spcPts val="3400"/>
                        </a:spcBef>
                        <a:spcAft>
                          <a:spcPts val="0"/>
                        </a:spcAft>
                        <a:buClr>
                          <a:srgbClr val="000000"/>
                        </a:buClr>
                        <a:buSzPts val="1300"/>
                        <a:buFont typeface="Arial"/>
                        <a:buNone/>
                      </a:pPr>
                      <a:r>
                        <a:t/>
                      </a:r>
                      <a:endParaRPr b="1" sz="1300" u="none" cap="none" strike="noStrike">
                        <a:solidFill>
                          <a:schemeClr val="dk1"/>
                        </a:solidFill>
                        <a:highlight>
                          <a:srgbClr val="FFFFFF"/>
                        </a:highlight>
                      </a:endParaRPr>
                    </a:p>
                    <a:p>
                      <a:pPr indent="0" lvl="0" marL="0" marR="0" rtl="0" algn="l">
                        <a:lnSpc>
                          <a:spcPct val="100000"/>
                        </a:lnSpc>
                        <a:spcBef>
                          <a:spcPts val="3400"/>
                        </a:spcBef>
                        <a:spcAft>
                          <a:spcPts val="0"/>
                        </a:spcAft>
                        <a:buClr>
                          <a:srgbClr val="000000"/>
                        </a:buClr>
                        <a:buSzPts val="1300"/>
                        <a:buFont typeface="Arial"/>
                        <a:buNone/>
                      </a:pPr>
                      <a:r>
                        <a:t/>
                      </a:r>
                      <a:endParaRPr b="1" sz="1300" u="none" cap="none" strike="noStrike">
                        <a:solidFill>
                          <a:schemeClr val="dk1"/>
                        </a:solidFill>
                        <a:highlight>
                          <a:srgbClr val="FFFFFF"/>
                        </a:highlight>
                      </a:endParaRPr>
                    </a:p>
                    <a:p>
                      <a:pPr indent="0" lvl="0" marL="0" marR="0" rtl="0" algn="l">
                        <a:lnSpc>
                          <a:spcPct val="100000"/>
                        </a:lnSpc>
                        <a:spcBef>
                          <a:spcPts val="3400"/>
                        </a:spcBef>
                        <a:spcAft>
                          <a:spcPts val="0"/>
                        </a:spcAft>
                        <a:buClr>
                          <a:srgbClr val="000000"/>
                        </a:buClr>
                        <a:buSzPts val="1300"/>
                        <a:buFont typeface="Arial"/>
                        <a:buNone/>
                      </a:pPr>
                      <a:r>
                        <a:t/>
                      </a:r>
                      <a:endParaRPr b="1" sz="1300" u="none" cap="none" strike="noStrike">
                        <a:solidFill>
                          <a:schemeClr val="dk1"/>
                        </a:solidFill>
                        <a:highlight>
                          <a:srgbClr val="FFFFFF"/>
                        </a:highlight>
                      </a:endParaRPr>
                    </a:p>
                  </a:txBody>
                  <a:tcPr marT="63500" marB="63500" marR="63500" marL="63500"/>
                </a:tc>
              </a:tr>
              <a:tr h="6890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White short socks - compulsory </a:t>
                      </a:r>
                      <a:r>
                        <a:rPr b="1" lang="en-GB" sz="1200" u="none" cap="none" strike="noStrike">
                          <a:highlight>
                            <a:srgbClr val="FFFFFF"/>
                          </a:highlight>
                        </a:rPr>
                        <a:t>-</a:t>
                      </a:r>
                      <a:r>
                        <a:rPr b="1" lang="en-GB" sz="1300" u="none" cap="none" strike="noStrike">
                          <a:highlight>
                            <a:srgbClr val="FFFFFF"/>
                          </a:highlight>
                        </a:rPr>
                        <a:t> </a:t>
                      </a:r>
                      <a:r>
                        <a:rPr lang="en-GB" sz="1300" u="none" cap="none" strike="noStrike">
                          <a:highlight>
                            <a:srgbClr val="FFFFFF"/>
                          </a:highlight>
                        </a:rPr>
                        <a:t>indoor activity or when not on rugby, football or hockey.</a:t>
                      </a:r>
                      <a:endParaRPr sz="1300" u="none" cap="none" strike="noStrike">
                        <a:highlight>
                          <a:srgbClr val="FFFFFF"/>
                        </a:highlight>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highlight>
                          <a:srgbClr val="FFFFFF"/>
                        </a:highlight>
                      </a:endParaRPr>
                    </a:p>
                  </a:txBody>
                  <a:tcPr marT="63500" marB="63500" marR="63500" marL="63500"/>
                </a:tc>
              </a:tr>
              <a:tr h="592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Plain black football socks - compulsory </a:t>
                      </a:r>
                      <a:r>
                        <a:rPr b="1" lang="en-GB" sz="1500" u="none" cap="none" strike="noStrike">
                          <a:highlight>
                            <a:srgbClr val="FFFFFF"/>
                          </a:highlight>
                        </a:rPr>
                        <a:t>- </a:t>
                      </a:r>
                      <a:r>
                        <a:rPr lang="en-GB" sz="1300" u="none" cap="none" strike="noStrike">
                          <a:solidFill>
                            <a:schemeClr val="dk1"/>
                          </a:solidFill>
                          <a:highlight>
                            <a:srgbClr val="FFFFFF"/>
                          </a:highlight>
                        </a:rPr>
                        <a:t>when on rugby, football or hockey.</a:t>
                      </a:r>
                      <a:endParaRPr b="1" sz="1400" u="none" cap="none" strike="noStrike">
                        <a:highlight>
                          <a:srgbClr val="FFFFFF"/>
                        </a:highlight>
                      </a:endParaRPr>
                    </a:p>
                  </a:txBody>
                  <a:tcPr marT="63500" marB="63500" marR="63500" marL="63500"/>
                </a:tc>
              </a:tr>
              <a:tr h="4054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Shin pads - compulsory </a:t>
                      </a:r>
                      <a:r>
                        <a:rPr b="1" lang="en-GB" sz="1500" u="none" cap="none" strike="noStrike">
                          <a:highlight>
                            <a:srgbClr val="FFFFFF"/>
                          </a:highlight>
                        </a:rPr>
                        <a:t>- </a:t>
                      </a:r>
                      <a:r>
                        <a:rPr lang="en-GB" sz="1300" u="none" cap="none" strike="noStrike">
                          <a:solidFill>
                            <a:schemeClr val="dk1"/>
                          </a:solidFill>
                          <a:highlight>
                            <a:srgbClr val="FFFFFF"/>
                          </a:highlight>
                        </a:rPr>
                        <a:t>when on football or hockey.</a:t>
                      </a:r>
                      <a:endParaRPr b="1" sz="1500" u="none" cap="none" strike="noStrike">
                        <a:highlight>
                          <a:srgbClr val="FFFFFF"/>
                        </a:highlight>
                      </a:endParaRPr>
                    </a:p>
                  </a:txBody>
                  <a:tcPr marT="63500" marB="63500" marR="63500" marL="63500"/>
                </a:tc>
              </a:tr>
              <a:tr h="4053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Towel - optional</a:t>
                      </a:r>
                      <a:endParaRPr b="1" sz="1400" u="none" cap="none" strike="noStrike">
                        <a:highlight>
                          <a:srgbClr val="FFFFFF"/>
                        </a:highlight>
                      </a:endParaRPr>
                    </a:p>
                  </a:txBody>
                  <a:tcPr marT="63500" marB="63500" marR="63500" marL="63500"/>
                </a:tc>
              </a:tr>
              <a:tr h="427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Gum shield - recommended for rugby</a:t>
                      </a:r>
                      <a:endParaRPr b="1" sz="1400" u="none" cap="none" strike="noStrike">
                        <a:highlight>
                          <a:srgbClr val="FFFFFF"/>
                        </a:highlight>
                      </a:endParaRPr>
                    </a:p>
                  </a:txBody>
                  <a:tcPr marT="63500" marB="63500" marR="63500" marL="63500"/>
                </a:tc>
              </a:tr>
            </a:tbl>
          </a:graphicData>
        </a:graphic>
      </p:graphicFrame>
      <p:pic>
        <p:nvPicPr>
          <p:cNvPr id="152" name="Google Shape;152;g12a8238eaa3_0_8"/>
          <p:cNvPicPr preferRelativeResize="0"/>
          <p:nvPr/>
        </p:nvPicPr>
        <p:blipFill rotWithShape="1">
          <a:blip r:embed="rId4">
            <a:alphaModFix/>
          </a:blip>
          <a:srcRect b="0" l="0" r="0" t="0"/>
          <a:stretch/>
        </p:blipFill>
        <p:spPr>
          <a:xfrm>
            <a:off x="967725" y="3064675"/>
            <a:ext cx="1988600" cy="2559900"/>
          </a:xfrm>
          <a:prstGeom prst="rect">
            <a:avLst/>
          </a:prstGeom>
          <a:noFill/>
          <a:ln>
            <a:noFill/>
          </a:ln>
        </p:spPr>
      </p:pic>
      <p:pic>
        <p:nvPicPr>
          <p:cNvPr id="153" name="Google Shape;153;g12a8238eaa3_0_8"/>
          <p:cNvPicPr preferRelativeResize="0"/>
          <p:nvPr/>
        </p:nvPicPr>
        <p:blipFill rotWithShape="1">
          <a:blip r:embed="rId5">
            <a:alphaModFix/>
          </a:blip>
          <a:srcRect b="0" l="0" r="0" t="0"/>
          <a:stretch/>
        </p:blipFill>
        <p:spPr>
          <a:xfrm>
            <a:off x="3533875" y="3119650"/>
            <a:ext cx="2435700" cy="2449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2a8238eaa3_0_54"/>
          <p:cNvSpPr/>
          <p:nvPr/>
        </p:nvSpPr>
        <p:spPr>
          <a:xfrm>
            <a:off x="188640" y="251520"/>
            <a:ext cx="6480600" cy="86409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59" name="Google Shape;159;g12a8238eaa3_0_54"/>
          <p:cNvPicPr preferRelativeResize="0"/>
          <p:nvPr/>
        </p:nvPicPr>
        <p:blipFill rotWithShape="1">
          <a:blip r:embed="rId3">
            <a:alphaModFix/>
          </a:blip>
          <a:srcRect b="0" l="0" r="0" t="0"/>
          <a:stretch/>
        </p:blipFill>
        <p:spPr>
          <a:xfrm>
            <a:off x="3020832" y="354996"/>
            <a:ext cx="816335" cy="653068"/>
          </a:xfrm>
          <a:prstGeom prst="rect">
            <a:avLst/>
          </a:prstGeom>
          <a:noFill/>
          <a:ln>
            <a:noFill/>
          </a:ln>
        </p:spPr>
      </p:pic>
      <p:sp>
        <p:nvSpPr>
          <p:cNvPr id="160" name="Google Shape;160;g12a8238eaa3_0_54"/>
          <p:cNvSpPr txBox="1"/>
          <p:nvPr/>
        </p:nvSpPr>
        <p:spPr>
          <a:xfrm>
            <a:off x="440672" y="2186337"/>
            <a:ext cx="5904600" cy="267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If hair is long it should be tied back for practical lessons.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All students are </a:t>
            </a:r>
            <a:r>
              <a:rPr b="1" i="0" lang="en-GB" sz="1400" u="none" cap="none" strike="noStrike">
                <a:solidFill>
                  <a:schemeClr val="dk1"/>
                </a:solidFill>
                <a:latin typeface="Arial"/>
                <a:ea typeface="Arial"/>
                <a:cs typeface="Arial"/>
                <a:sym typeface="Arial"/>
              </a:rPr>
              <a:t>required</a:t>
            </a:r>
            <a:r>
              <a:rPr b="0" i="0" lang="en-GB" sz="1400" u="none" cap="none" strike="noStrike">
                <a:solidFill>
                  <a:schemeClr val="dk1"/>
                </a:solidFill>
                <a:latin typeface="Arial"/>
                <a:ea typeface="Arial"/>
                <a:cs typeface="Arial"/>
                <a:sym typeface="Arial"/>
              </a:rPr>
              <a:t> to bring the correct kit to their PE lesson even if they have a note to be excused. This will allow excused students to assist in the lesson with tasks such as coaching, officiating, setting up of equipment and assisting the teacher with tasks such as measuring and timing.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If a student </a:t>
            </a:r>
            <a:r>
              <a:rPr b="1" i="0" lang="en-GB" sz="1400" u="none" cap="none" strike="noStrike">
                <a:solidFill>
                  <a:schemeClr val="dk1"/>
                </a:solidFill>
                <a:latin typeface="Arial"/>
                <a:ea typeface="Arial"/>
                <a:cs typeface="Arial"/>
                <a:sym typeface="Arial"/>
              </a:rPr>
              <a:t>refuses</a:t>
            </a:r>
            <a:r>
              <a:rPr b="0" i="0" lang="en-GB" sz="1400" u="none" cap="none" strike="noStrike">
                <a:solidFill>
                  <a:schemeClr val="dk1"/>
                </a:solidFill>
                <a:latin typeface="Arial"/>
                <a:ea typeface="Arial"/>
                <a:cs typeface="Arial"/>
                <a:sym typeface="Arial"/>
              </a:rPr>
              <a:t> to borrow kit, </a:t>
            </a:r>
            <a:r>
              <a:rPr b="1" i="0" lang="en-GB" sz="1400" u="none" cap="none" strike="noStrike">
                <a:solidFill>
                  <a:schemeClr val="dk1"/>
                </a:solidFill>
                <a:latin typeface="Arial"/>
                <a:ea typeface="Arial"/>
                <a:cs typeface="Arial"/>
                <a:sym typeface="Arial"/>
              </a:rPr>
              <a:t>even with a note</a:t>
            </a:r>
            <a:r>
              <a:rPr b="0" i="0" lang="en-GB" sz="1400" u="none" cap="none" strike="noStrike">
                <a:solidFill>
                  <a:schemeClr val="dk1"/>
                </a:solidFill>
                <a:latin typeface="Arial"/>
                <a:ea typeface="Arial"/>
                <a:cs typeface="Arial"/>
                <a:sym typeface="Arial"/>
              </a:rPr>
              <a:t> they will be sanctioned via the school behaviour policy</a:t>
            </a:r>
            <a:r>
              <a:rPr b="1" i="0" lang="en-GB"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id="161" name="Google Shape;161;g12a8238eaa3_0_54"/>
          <p:cNvSpPr txBox="1"/>
          <p:nvPr/>
        </p:nvSpPr>
        <p:spPr>
          <a:xfrm>
            <a:off x="1844824" y="1111540"/>
            <a:ext cx="30963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Expectations of the PE Department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http://www.sherburnhigh.co.uk/Slideshow/Image001.jpg" id="166" name="Google Shape;166;p23"/>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167" name="Google Shape;167;p23"/>
          <p:cNvSpPr/>
          <p:nvPr/>
        </p:nvSpPr>
        <p:spPr>
          <a:xfrm>
            <a:off x="152653" y="251520"/>
            <a:ext cx="6480600" cy="86409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23"/>
          <p:cNvSpPr txBox="1"/>
          <p:nvPr/>
        </p:nvSpPr>
        <p:spPr>
          <a:xfrm>
            <a:off x="1844824" y="1111540"/>
            <a:ext cx="309634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Buying Uniform</a:t>
            </a:r>
            <a:endParaRPr b="0" i="0" sz="1400" u="none" cap="none" strike="noStrike">
              <a:solidFill>
                <a:srgbClr val="000000"/>
              </a:solidFill>
              <a:latin typeface="Arial"/>
              <a:ea typeface="Arial"/>
              <a:cs typeface="Arial"/>
              <a:sym typeface="Arial"/>
            </a:endParaRPr>
          </a:p>
        </p:txBody>
      </p:sp>
      <p:sp>
        <p:nvSpPr>
          <p:cNvPr id="169" name="Google Shape;169;p23"/>
          <p:cNvSpPr/>
          <p:nvPr/>
        </p:nvSpPr>
        <p:spPr>
          <a:xfrm>
            <a:off x="266700" y="1636150"/>
            <a:ext cx="6324600" cy="203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To make life easier (and cheaper), most of our school uniform can be purchased from clothing shops. For example, black leather shoes, black trousers, white button shirts etc. However, the school blazer needs to be ordered from Better &amp; Bright, Classroom Clothing, APC Clothing or Signature Retail.  The only pieces which need to be ordered from school are: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House tie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Reversible rugby shirt (Years 8-11 only)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Sports socks</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Summer uniform</a:t>
            </a:r>
            <a:endParaRPr b="0" i="0" sz="1400" u="none" cap="none" strike="noStrike">
              <a:solidFill>
                <a:schemeClr val="dk1"/>
              </a:solidFill>
              <a:latin typeface="Arial"/>
              <a:ea typeface="Arial"/>
              <a:cs typeface="Arial"/>
              <a:sym typeface="Arial"/>
            </a:endParaRPr>
          </a:p>
        </p:txBody>
      </p:sp>
      <p:graphicFrame>
        <p:nvGraphicFramePr>
          <p:cNvPr id="170" name="Google Shape;170;p23"/>
          <p:cNvGraphicFramePr/>
          <p:nvPr/>
        </p:nvGraphicFramePr>
        <p:xfrm>
          <a:off x="330700" y="3730400"/>
          <a:ext cx="3000000" cy="3000000"/>
        </p:xfrm>
        <a:graphic>
          <a:graphicData uri="http://schemas.openxmlformats.org/drawingml/2006/table">
            <a:tbl>
              <a:tblPr>
                <a:noFill/>
                <a:tableStyleId>{BCB9A57A-47D3-4112-89CB-E06E17B33F51}</a:tableStyleId>
              </a:tblPr>
              <a:tblGrid>
                <a:gridCol w="1000125"/>
                <a:gridCol w="1104900"/>
                <a:gridCol w="813825"/>
                <a:gridCol w="1557900"/>
                <a:gridCol w="1647825"/>
              </a:tblGrid>
              <a:tr h="374650">
                <a:tc>
                  <a:txBody>
                    <a:bodyPr/>
                    <a:lstStyle/>
                    <a:p>
                      <a:pPr indent="0" lvl="0" marL="76200" marR="0" rtl="0" algn="l">
                        <a:lnSpc>
                          <a:spcPct val="115000"/>
                        </a:lnSpc>
                        <a:spcBef>
                          <a:spcPts val="0"/>
                        </a:spcBef>
                        <a:spcAft>
                          <a:spcPts val="0"/>
                        </a:spcAft>
                        <a:buClr>
                          <a:srgbClr val="000000"/>
                        </a:buClr>
                        <a:buSzPts val="650"/>
                        <a:buFont typeface="Arial"/>
                        <a:buNone/>
                      </a:pPr>
                      <a:r>
                        <a:rPr lang="en-GB" sz="950" u="none" cap="none" strike="noStrike"/>
                        <a:t>NAME</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950" u="none" cap="none" strike="noStrike"/>
                        <a:t>ADDRESS</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950" u="none" cap="none" strike="noStrike"/>
                        <a:t>TEL:</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650"/>
                        <a:buFont typeface="Arial"/>
                        <a:buNone/>
                      </a:pPr>
                      <a:r>
                        <a:rPr lang="en-GB" sz="950" u="none" cap="none" strike="noStrike"/>
                        <a:t>EMAIL</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650"/>
                        <a:buFont typeface="Arial"/>
                        <a:buNone/>
                      </a:pPr>
                      <a:r>
                        <a:rPr lang="en-GB" sz="950" u="none" cap="none" strike="noStrike"/>
                        <a:t>WEBSITE</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0075">
                <a:tc>
                  <a:txBody>
                    <a:bodyPr/>
                    <a:lstStyle/>
                    <a:p>
                      <a:pPr indent="0" lvl="0" marL="0" marR="0" rtl="0" algn="l">
                        <a:lnSpc>
                          <a:spcPct val="115000"/>
                        </a:lnSpc>
                        <a:spcBef>
                          <a:spcPts val="0"/>
                        </a:spcBef>
                        <a:spcAft>
                          <a:spcPts val="0"/>
                        </a:spcAft>
                        <a:buClr>
                          <a:srgbClr val="000000"/>
                        </a:buClr>
                        <a:buSzPts val="650"/>
                        <a:buFont typeface="Arial"/>
                        <a:buNone/>
                      </a:pPr>
                      <a:r>
                        <a:rPr lang="en-GB" sz="950" u="none" cap="none" strike="noStrike"/>
                        <a:t>BETTER &amp; BRIGHT</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101600" rtl="0" algn="l">
                        <a:lnSpc>
                          <a:spcPct val="115000"/>
                        </a:lnSpc>
                        <a:spcBef>
                          <a:spcPts val="0"/>
                        </a:spcBef>
                        <a:spcAft>
                          <a:spcPts val="0"/>
                        </a:spcAft>
                        <a:buClr>
                          <a:schemeClr val="dk1"/>
                        </a:buClr>
                        <a:buSzPts val="650"/>
                        <a:buFont typeface="Arial"/>
                        <a:buNone/>
                      </a:pPr>
                      <a:r>
                        <a:rPr lang="en-GB" sz="650" u="none" cap="none" strike="noStrike">
                          <a:solidFill>
                            <a:schemeClr val="dk1"/>
                          </a:solidFill>
                        </a:rPr>
                        <a:t>65 The Market Place  Carlton Street</a:t>
                      </a:r>
                      <a:endParaRPr sz="650" u="none" cap="none" strike="noStrike">
                        <a:solidFill>
                          <a:schemeClr val="dk1"/>
                        </a:solidFill>
                      </a:endParaRPr>
                    </a:p>
                    <a:p>
                      <a:pPr indent="0" lvl="0" marL="76200" marR="0" rtl="0" algn="l">
                        <a:lnSpc>
                          <a:spcPct val="115000"/>
                        </a:lnSpc>
                        <a:spcBef>
                          <a:spcPts val="0"/>
                        </a:spcBef>
                        <a:spcAft>
                          <a:spcPts val="0"/>
                        </a:spcAft>
                        <a:buClr>
                          <a:schemeClr val="dk1"/>
                        </a:buClr>
                        <a:buSzPts val="650"/>
                        <a:buFont typeface="Arial"/>
                        <a:buNone/>
                      </a:pPr>
                      <a:r>
                        <a:rPr lang="en-GB" sz="650" u="none" cap="none" strike="noStrike">
                          <a:solidFill>
                            <a:schemeClr val="dk1"/>
                          </a:solidFill>
                        </a:rPr>
                        <a:t>CASTLEFORD</a:t>
                      </a:r>
                      <a:endParaRPr sz="650" u="none" cap="none" strike="noStrike">
                        <a:solidFill>
                          <a:schemeClr val="dk1"/>
                        </a:solidFill>
                      </a:endParaRPr>
                    </a:p>
                    <a:p>
                      <a:pPr indent="0" lvl="0" marL="76200" marR="0" rtl="0" algn="l">
                        <a:lnSpc>
                          <a:spcPct val="115000"/>
                        </a:lnSpc>
                        <a:spcBef>
                          <a:spcPts val="0"/>
                        </a:spcBef>
                        <a:spcAft>
                          <a:spcPts val="0"/>
                        </a:spcAft>
                        <a:buClr>
                          <a:schemeClr val="dk1"/>
                        </a:buClr>
                        <a:buSzPts val="650"/>
                        <a:buFont typeface="Arial"/>
                        <a:buNone/>
                      </a:pPr>
                      <a:r>
                        <a:rPr lang="en-GB" sz="650" u="none" cap="none" strike="noStrike">
                          <a:solidFill>
                            <a:schemeClr val="dk1"/>
                          </a:solidFill>
                        </a:rPr>
                        <a:t>WF10 1BG</a:t>
                      </a:r>
                      <a:endParaRPr sz="650" u="none" cap="none" strike="noStrike">
                        <a:solidFill>
                          <a:schemeClr val="dk1"/>
                        </a:solidFill>
                      </a:endParaRPr>
                    </a:p>
                    <a:p>
                      <a:pPr indent="0" lvl="0" marL="76200" marR="0" rtl="0" algn="l">
                        <a:lnSpc>
                          <a:spcPct val="115000"/>
                        </a:lnSpc>
                        <a:spcBef>
                          <a:spcPts val="0"/>
                        </a:spcBef>
                        <a:spcAft>
                          <a:spcPts val="0"/>
                        </a:spcAft>
                        <a:buClr>
                          <a:srgbClr val="000000"/>
                        </a:buClr>
                        <a:buSzPts val="650"/>
                        <a:buFont typeface="Arial"/>
                        <a:buNone/>
                      </a:pPr>
                      <a:r>
                        <a:t/>
                      </a:r>
                      <a:endParaRPr sz="6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650"/>
                        <a:buFont typeface="Arial"/>
                        <a:buNone/>
                      </a:pPr>
                      <a:r>
                        <a:rPr lang="en-GB" sz="650" u="none" cap="none" strike="noStrike">
                          <a:solidFill>
                            <a:schemeClr val="dk1"/>
                          </a:solidFill>
                        </a:rPr>
                        <a:t>01977 557196</a:t>
                      </a:r>
                      <a:endParaRPr sz="650" u="none" cap="none" strike="noStrike">
                        <a:solidFill>
                          <a:schemeClr val="dk1"/>
                        </a:solidFill>
                      </a:endParaRPr>
                    </a:p>
                    <a:p>
                      <a:pPr indent="0" lvl="0" marL="0" marR="0" rtl="0" algn="l">
                        <a:lnSpc>
                          <a:spcPct val="115000"/>
                        </a:lnSpc>
                        <a:spcBef>
                          <a:spcPts val="0"/>
                        </a:spcBef>
                        <a:spcAft>
                          <a:spcPts val="0"/>
                        </a:spcAft>
                        <a:buClr>
                          <a:srgbClr val="000000"/>
                        </a:buClr>
                        <a:buSzPts val="650"/>
                        <a:buFont typeface="Arial"/>
                        <a:buNone/>
                      </a:pPr>
                      <a:r>
                        <a:t/>
                      </a:r>
                      <a:endParaRPr sz="6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650"/>
                        <a:buFont typeface="Arial"/>
                        <a:buNone/>
                      </a:pPr>
                      <a:r>
                        <a:rPr lang="en-GB" sz="1150" u="sng" cap="none" strike="noStrike">
                          <a:solidFill>
                            <a:srgbClr val="0000FF"/>
                          </a:solidFill>
                        </a:rPr>
                        <a:t>info@betterandbrightschoolwear.co.uk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1150" u="sng" cap="none" strike="noStrike">
                          <a:solidFill>
                            <a:srgbClr val="0000FF"/>
                          </a:solidFill>
                        </a:rPr>
                        <a:t>www.betterandbrightschoolwear.co.uk/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17525">
                <a:tc>
                  <a:txBody>
                    <a:bodyPr/>
                    <a:lstStyle/>
                    <a:p>
                      <a:pPr indent="0" lvl="0" marL="0" marR="0" rtl="0" algn="l">
                        <a:lnSpc>
                          <a:spcPct val="115000"/>
                        </a:lnSpc>
                        <a:spcBef>
                          <a:spcPts val="0"/>
                        </a:spcBef>
                        <a:spcAft>
                          <a:spcPts val="0"/>
                        </a:spcAft>
                        <a:buClr>
                          <a:srgbClr val="000000"/>
                        </a:buClr>
                        <a:buSzPts val="650"/>
                        <a:buFont typeface="Arial"/>
                        <a:buNone/>
                      </a:pPr>
                      <a:r>
                        <a:rPr lang="en-GB" sz="950" u="none" cap="none" strike="noStrike"/>
                        <a:t>CLASSROOM CLOTHING LTD</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650" u="none" cap="none" strike="noStrike"/>
                        <a:t>25 Finkle Street</a:t>
                      </a:r>
                      <a:endParaRPr sz="650" u="none" cap="none" strike="noStrike"/>
                    </a:p>
                    <a:p>
                      <a:pPr indent="0" lvl="0" marL="76200" marR="0" rtl="0" algn="l">
                        <a:lnSpc>
                          <a:spcPct val="115000"/>
                        </a:lnSpc>
                        <a:spcBef>
                          <a:spcPts val="0"/>
                        </a:spcBef>
                        <a:spcAft>
                          <a:spcPts val="0"/>
                        </a:spcAft>
                        <a:buClr>
                          <a:srgbClr val="000000"/>
                        </a:buClr>
                        <a:buSzPts val="650"/>
                        <a:buFont typeface="Arial"/>
                        <a:buNone/>
                      </a:pPr>
                      <a:r>
                        <a:rPr lang="en-GB" sz="650" u="none" cap="none" strike="noStrike"/>
                        <a:t>SELBY</a:t>
                      </a:r>
                      <a:endParaRPr sz="650" u="none" cap="none" strike="noStrike"/>
                    </a:p>
                    <a:p>
                      <a:pPr indent="0" lvl="0" marL="76200" marR="0" rtl="0" algn="l">
                        <a:lnSpc>
                          <a:spcPct val="115000"/>
                        </a:lnSpc>
                        <a:spcBef>
                          <a:spcPts val="0"/>
                        </a:spcBef>
                        <a:spcAft>
                          <a:spcPts val="0"/>
                        </a:spcAft>
                        <a:buClr>
                          <a:srgbClr val="000000"/>
                        </a:buClr>
                        <a:buSzPts val="650"/>
                        <a:buFont typeface="Arial"/>
                        <a:buNone/>
                      </a:pPr>
                      <a:r>
                        <a:rPr lang="en-GB" sz="650" u="none" cap="none" strike="noStrike"/>
                        <a:t>YO8 4DS</a:t>
                      </a:r>
                      <a:endParaRPr sz="6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114300" rtl="0" algn="l">
                        <a:lnSpc>
                          <a:spcPct val="100000"/>
                        </a:lnSpc>
                        <a:spcBef>
                          <a:spcPts val="0"/>
                        </a:spcBef>
                        <a:spcAft>
                          <a:spcPts val="0"/>
                        </a:spcAft>
                        <a:buClr>
                          <a:srgbClr val="000000"/>
                        </a:buClr>
                        <a:buSzPts val="650"/>
                        <a:buFont typeface="Arial"/>
                        <a:buNone/>
                      </a:pPr>
                      <a:r>
                        <a:rPr lang="en-GB" sz="650" u="none" cap="none" strike="noStrike"/>
                        <a:t>01757 700577 07958  614562</a:t>
                      </a:r>
                      <a:endParaRPr sz="6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1150" u="sng" cap="none" strike="noStrike">
                          <a:solidFill>
                            <a:srgbClr val="0000FF"/>
                          </a:solidFill>
                        </a:rPr>
                        <a:t>enquiries@classroomclothing.co.uk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1150" u="sng" cap="none" strike="noStrike">
                          <a:solidFill>
                            <a:srgbClr val="0000FF"/>
                          </a:solidFill>
                        </a:rPr>
                        <a:t>www.classroomclothing.co.uk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0550">
                <a:tc>
                  <a:txBody>
                    <a:bodyPr/>
                    <a:lstStyle/>
                    <a:p>
                      <a:pPr indent="0" lvl="0" marL="0" marR="0" rtl="0" algn="l">
                        <a:lnSpc>
                          <a:spcPct val="115000"/>
                        </a:lnSpc>
                        <a:spcBef>
                          <a:spcPts val="0"/>
                        </a:spcBef>
                        <a:spcAft>
                          <a:spcPts val="0"/>
                        </a:spcAft>
                        <a:buClr>
                          <a:srgbClr val="000000"/>
                        </a:buClr>
                        <a:buSzPts val="650"/>
                        <a:buFont typeface="Arial"/>
                        <a:buNone/>
                      </a:pPr>
                      <a:r>
                        <a:rPr lang="en-GB" sz="950"/>
                        <a:t>SCHOOL </a:t>
                      </a:r>
                      <a:r>
                        <a:rPr lang="en-GB" sz="950"/>
                        <a:t>UNIFORMS</a:t>
                      </a:r>
                      <a:r>
                        <a:rPr lang="en-GB" sz="950"/>
                        <a:t> YORKSHIRE</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650"/>
                        <a:t>4Wheatdale Road</a:t>
                      </a:r>
                      <a:endParaRPr sz="650"/>
                    </a:p>
                    <a:p>
                      <a:pPr indent="0" lvl="0" marL="76200" marR="0" rtl="0" algn="l">
                        <a:lnSpc>
                          <a:spcPct val="115000"/>
                        </a:lnSpc>
                        <a:spcBef>
                          <a:spcPts val="0"/>
                        </a:spcBef>
                        <a:spcAft>
                          <a:spcPts val="0"/>
                        </a:spcAft>
                        <a:buClr>
                          <a:srgbClr val="000000"/>
                        </a:buClr>
                        <a:buSzPts val="650"/>
                        <a:buFont typeface="Arial"/>
                        <a:buNone/>
                      </a:pPr>
                      <a:r>
                        <a:rPr lang="en-GB" sz="650"/>
                        <a:t>ULLESKELF</a:t>
                      </a:r>
                      <a:endParaRPr sz="650"/>
                    </a:p>
                    <a:p>
                      <a:pPr indent="0" lvl="0" marL="76200" marR="0" rtl="0" algn="l">
                        <a:lnSpc>
                          <a:spcPct val="115000"/>
                        </a:lnSpc>
                        <a:spcBef>
                          <a:spcPts val="0"/>
                        </a:spcBef>
                        <a:spcAft>
                          <a:spcPts val="0"/>
                        </a:spcAft>
                        <a:buClr>
                          <a:srgbClr val="000000"/>
                        </a:buClr>
                        <a:buSzPts val="650"/>
                        <a:buFont typeface="Arial"/>
                        <a:buNone/>
                      </a:pPr>
                      <a:r>
                        <a:rPr lang="en-GB" sz="650"/>
                        <a:t>LS24 9UG</a:t>
                      </a:r>
                      <a:endParaRPr sz="65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650"/>
                        <a:t>01937 832579</a:t>
                      </a:r>
                      <a:endParaRPr sz="650"/>
                    </a:p>
                    <a:p>
                      <a:pPr indent="0" lvl="0" marL="0" rtl="0" algn="l">
                        <a:spcBef>
                          <a:spcPts val="0"/>
                        </a:spcBef>
                        <a:spcAft>
                          <a:spcPts val="0"/>
                        </a:spcAft>
                        <a:buNone/>
                      </a:pPr>
                      <a:r>
                        <a:rPr lang="en-GB" sz="650"/>
                        <a:t>07917 247472</a:t>
                      </a:r>
                      <a:endParaRPr sz="65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1150" u="sng">
                          <a:solidFill>
                            <a:srgbClr val="0000FF"/>
                          </a:solidFill>
                        </a:rPr>
                        <a:t>www.schooluniformsyorkshire.co.uk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0550">
                <a:tc>
                  <a:txBody>
                    <a:bodyPr/>
                    <a:lstStyle/>
                    <a:p>
                      <a:pPr indent="0" lvl="0" marL="0" marR="0" rtl="0" algn="l">
                        <a:lnSpc>
                          <a:spcPct val="115000"/>
                        </a:lnSpc>
                        <a:spcBef>
                          <a:spcPts val="0"/>
                        </a:spcBef>
                        <a:spcAft>
                          <a:spcPts val="0"/>
                        </a:spcAft>
                        <a:buNone/>
                      </a:pPr>
                      <a:r>
                        <a:rPr lang="en-GB" sz="950"/>
                        <a:t>ARC</a:t>
                      </a:r>
                      <a:endParaRPr sz="95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None/>
                      </a:pPr>
                      <a:r>
                        <a:rPr lang="en-GB" sz="650"/>
                        <a:t>Unit 4 </a:t>
                      </a:r>
                      <a:endParaRPr sz="650"/>
                    </a:p>
                    <a:p>
                      <a:pPr indent="0" lvl="0" marL="76200" marR="0" rtl="0" algn="l">
                        <a:lnSpc>
                          <a:spcPct val="115000"/>
                        </a:lnSpc>
                        <a:spcBef>
                          <a:spcPts val="0"/>
                        </a:spcBef>
                        <a:spcAft>
                          <a:spcPts val="0"/>
                        </a:spcAft>
                        <a:buNone/>
                      </a:pPr>
                      <a:r>
                        <a:rPr lang="en-GB" sz="650"/>
                        <a:t>Blackburn Industrial Estae</a:t>
                      </a:r>
                      <a:endParaRPr sz="650"/>
                    </a:p>
                    <a:p>
                      <a:pPr indent="0" lvl="0" marL="76200" marR="0" rtl="0" algn="l">
                        <a:lnSpc>
                          <a:spcPct val="115000"/>
                        </a:lnSpc>
                        <a:spcBef>
                          <a:spcPts val="0"/>
                        </a:spcBef>
                        <a:spcAft>
                          <a:spcPts val="0"/>
                        </a:spcAft>
                        <a:buNone/>
                      </a:pPr>
                      <a:r>
                        <a:rPr lang="en-GB" sz="650"/>
                        <a:t>Enterprise Way</a:t>
                      </a:r>
                      <a:endParaRPr sz="650"/>
                    </a:p>
                    <a:p>
                      <a:pPr indent="0" lvl="0" marL="76200" marR="0" rtl="0" algn="l">
                        <a:lnSpc>
                          <a:spcPct val="115000"/>
                        </a:lnSpc>
                        <a:spcBef>
                          <a:spcPts val="0"/>
                        </a:spcBef>
                        <a:spcAft>
                          <a:spcPts val="0"/>
                        </a:spcAft>
                        <a:buNone/>
                      </a:pPr>
                      <a:r>
                        <a:rPr lang="en-GB" sz="650"/>
                        <a:t>Sherburn In Elmet</a:t>
                      </a:r>
                      <a:endParaRPr sz="650"/>
                    </a:p>
                    <a:p>
                      <a:pPr indent="0" lvl="0" marL="76200" marR="0" rtl="0" algn="l">
                        <a:lnSpc>
                          <a:spcPct val="115000"/>
                        </a:lnSpc>
                        <a:spcBef>
                          <a:spcPts val="0"/>
                        </a:spcBef>
                        <a:spcAft>
                          <a:spcPts val="0"/>
                        </a:spcAft>
                        <a:buNone/>
                      </a:pPr>
                      <a:r>
                        <a:rPr lang="en-GB" sz="650"/>
                        <a:t>LS25 6NA</a:t>
                      </a:r>
                      <a:endParaRPr sz="65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650"/>
                        <a:t>01977 683697</a:t>
                      </a:r>
                      <a:endParaRPr sz="65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None/>
                      </a:pPr>
                      <a:r>
                        <a:rPr lang="en-GB" sz="1150" u="sng">
                          <a:solidFill>
                            <a:srgbClr val="0000FF"/>
                          </a:solidFill>
                        </a:rPr>
                        <a:t>sales@arcltd.uk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None/>
                      </a:pPr>
                      <a:r>
                        <a:rPr lang="en-GB" sz="1150" u="sng">
                          <a:solidFill>
                            <a:srgbClr val="0000FF"/>
                          </a:solidFill>
                        </a:rPr>
                        <a:t>www.arcltd.uk</a:t>
                      </a:r>
                      <a:endParaRPr sz="1150" u="sng">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71" name="Google Shape;171;p23"/>
          <p:cNvSpPr txBox="1"/>
          <p:nvPr/>
        </p:nvSpPr>
        <p:spPr>
          <a:xfrm>
            <a:off x="459400" y="7216750"/>
            <a:ext cx="5867100" cy="905700"/>
          </a:xfrm>
          <a:prstGeom prst="rect">
            <a:avLst/>
          </a:prstGeom>
          <a:noFill/>
          <a:ln>
            <a:noFill/>
          </a:ln>
        </p:spPr>
        <p:txBody>
          <a:bodyPr anchorCtr="0" anchor="t" bIns="91425" lIns="91425" spcFirstLastPara="1" rIns="91425" wrap="square" tIns="91425">
            <a:spAutoFit/>
          </a:bodyPr>
          <a:lstStyle/>
          <a:p>
            <a:pPr indent="0" lvl="0" marL="12700" marR="0" rtl="0" algn="l">
              <a:lnSpc>
                <a:spcPct val="115000"/>
              </a:lnSpc>
              <a:spcBef>
                <a:spcPts val="120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UNIFORM SUPPLIED BY SHERBURN HIGH SCHOOL </a:t>
            </a:r>
            <a:endParaRPr b="1" i="0" sz="1200" u="none" cap="none" strike="noStrike">
              <a:solidFill>
                <a:srgbClr val="000000"/>
              </a:solidFill>
              <a:latin typeface="Arial"/>
              <a:ea typeface="Arial"/>
              <a:cs typeface="Arial"/>
              <a:sym typeface="Arial"/>
            </a:endParaRPr>
          </a:p>
          <a:p>
            <a:pPr indent="0" lvl="0" marL="12700" marR="0" rtl="0" algn="l">
              <a:lnSpc>
                <a:spcPct val="115000"/>
              </a:lnSpc>
              <a:spcBef>
                <a:spcPts val="12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House Colour Tie £4.</a:t>
            </a:r>
            <a:r>
              <a:rPr lang="en-GB" sz="800"/>
              <a:t>2</a:t>
            </a:r>
            <a:r>
              <a:rPr b="0" i="0" lang="en-GB" sz="800" u="none" cap="none" strike="noStrike">
                <a:solidFill>
                  <a:srgbClr val="000000"/>
                </a:solidFill>
                <a:latin typeface="Arial"/>
                <a:ea typeface="Arial"/>
                <a:cs typeface="Arial"/>
                <a:sym typeface="Arial"/>
              </a:rPr>
              <a:t>0</a:t>
            </a:r>
            <a:endParaRPr b="0" i="0" sz="800" u="none" cap="none" strike="noStrike">
              <a:solidFill>
                <a:srgbClr val="000000"/>
              </a:solidFill>
              <a:latin typeface="Arial"/>
              <a:ea typeface="Arial"/>
              <a:cs typeface="Arial"/>
              <a:sym typeface="Arial"/>
            </a:endParaRPr>
          </a:p>
          <a:p>
            <a:pPr indent="0" lvl="0" marL="12700" marR="0" rtl="0" algn="l">
              <a:lnSpc>
                <a:spcPct val="115000"/>
              </a:lnSpc>
              <a:spcBef>
                <a:spcPts val="700"/>
              </a:spcBef>
              <a:spcAft>
                <a:spcPts val="0"/>
              </a:spcAft>
              <a:buClr>
                <a:srgbClr val="000000"/>
              </a:buClr>
              <a:buSzPts val="800"/>
              <a:buFont typeface="Arial"/>
              <a:buNone/>
            </a:pPr>
            <a:r>
              <a:rPr b="0" i="0" lang="en-GB" sz="800" u="sng" cap="none" strike="noStrike">
                <a:solidFill>
                  <a:srgbClr val="000000"/>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2"/>
          <p:cNvSpPr/>
          <p:nvPr/>
        </p:nvSpPr>
        <p:spPr>
          <a:xfrm>
            <a:off x="188640" y="251520"/>
            <a:ext cx="6480720" cy="864096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77" name="Google Shape;177;p12"/>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178" name="Google Shape;178;p12"/>
          <p:cNvSpPr txBox="1"/>
          <p:nvPr/>
        </p:nvSpPr>
        <p:spPr>
          <a:xfrm>
            <a:off x="352117" y="1166501"/>
            <a:ext cx="6153900" cy="544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Mobile Phones</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The school strongly advises that mobile phones should not be brought into school at all. Students have no legitimate need to use a mobile phone in the school day.  Please familiarise yourself with our Mobile Phone Policy on the </a:t>
            </a:r>
            <a:r>
              <a:rPr b="0" i="0" lang="en-GB" sz="1400" u="sng" cap="none" strike="noStrike">
                <a:solidFill>
                  <a:schemeClr val="hlink"/>
                </a:solidFill>
                <a:latin typeface="Arial"/>
                <a:ea typeface="Arial"/>
                <a:cs typeface="Arial"/>
                <a:sym typeface="Arial"/>
                <a:hlinkClick r:id="rId4"/>
              </a:rPr>
              <a:t>policy page of our website</a:t>
            </a:r>
            <a:r>
              <a:rPr b="0" i="0" lang="en-GB" sz="1400" u="none" cap="none" strike="noStrike">
                <a:solidFill>
                  <a:schemeClr val="dk1"/>
                </a:solidFill>
                <a:latin typeface="Arial"/>
                <a:ea typeface="Arial"/>
                <a:cs typeface="Arial"/>
                <a:sym typeface="Arial"/>
              </a:rPr>
              <a:t> which clearly outlines the school’s expectations and sanctions if the policy is breached.</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The purpose of this policy is to prevent the unacceptable use of mobile phones, camera phones, MP3 players and Apple watches (or equivalent) impacting negatively on learning and from preventing staff from concentrating on students’ learning experiences.</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2015-06-30T15:48:10Z</dcterms:created>
  <dc:creator>H Wilkinson</dc:creator>
</cp:coreProperties>
</file>