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9144000" cx="6858000"/>
  <p:notesSz cx="6799250" cy="99298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GoogleSlidesCustomDataVersion2">
      <go:slidesCustomData xmlns:go="http://customooxmlschemas.google.com/" r:id="rId15" roundtripDataSignature="AMtx7mhwUumUJdmNx5Xa9vZEXz6ju9BzL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7CAB4FE-AC1E-4769-8822-4C5A1CA0F574}">
  <a:tblStyle styleId="{77CAB4FE-AC1E-4769-8822-4C5A1CA0F574}"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4E8E8"/>
          </a:solidFill>
        </a:fill>
      </a:tcStyle>
    </a:wholeTbl>
    <a:band1H>
      <a:tcTxStyle b="off" i="off"/>
      <a:tcStyle>
        <a:fill>
          <a:solidFill>
            <a:srgbClr val="E8CFCF"/>
          </a:solidFill>
        </a:fill>
      </a:tcStyle>
    </a:band1H>
    <a:band2H>
      <a:tcTxStyle b="off" i="off"/>
    </a:band2H>
    <a:band1V>
      <a:tcTxStyle b="off" i="off"/>
      <a:tcStyle>
        <a:fill>
          <a:solidFill>
            <a:srgbClr val="E8CFCF"/>
          </a:solidFill>
        </a:fill>
      </a:tcStyle>
    </a:band1V>
    <a:band2V>
      <a:tcTxStyle b="off" i="off"/>
    </a:band2V>
    <a:lastCol>
      <a:tcTxStyle b="on" i="off">
        <a:font>
          <a:latin typeface="Calibri"/>
          <a:ea typeface="Calibri"/>
          <a:cs typeface="Calibri"/>
        </a:font>
        <a:schemeClr val="lt1"/>
      </a:tcTxStyle>
      <a:tcStyle>
        <a:fill>
          <a:solidFill>
            <a:schemeClr val="accent2"/>
          </a:solidFill>
        </a:fill>
      </a:tcStyle>
    </a:lastCol>
    <a:firstCol>
      <a:tcTxStyle b="on" i="off">
        <a:font>
          <a:latin typeface="Calibri"/>
          <a:ea typeface="Calibri"/>
          <a:cs typeface="Calibri"/>
        </a:font>
        <a:schemeClr val="lt1"/>
      </a:tcTxStyle>
      <a:tcStyle>
        <a:fill>
          <a:solidFill>
            <a:schemeClr val="accent2"/>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2"/>
          </a:solidFill>
        </a:fill>
      </a:tcStyle>
    </a:lastRow>
    <a:seCell>
      <a:tcTxStyle b="off" i="off"/>
    </a:seCell>
    <a:swCell>
      <a:tcTxStyle b="off" i="off"/>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2"/>
          </a:solidFill>
        </a:fill>
      </a:tcStyle>
    </a:firstRow>
    <a:neCell>
      <a:tcTxStyle b="off" i="off"/>
    </a:neCell>
    <a:nwCell>
      <a:tcTxStyle b="off" i="off"/>
    </a:nwCell>
  </a:tblStyle>
  <a:tblStyle styleId="{728492E7-1CB8-484B-900D-404613BB897D}" styleName="Table_1">
    <a:wholeTbl>
      <a:tcTxStyle b="off" i="off">
        <a:font>
          <a:latin typeface="Calibri"/>
          <a:ea typeface="Calibri"/>
          <a:cs typeface="Calibri"/>
        </a:font>
        <a:schemeClr val="dk1"/>
      </a:tcTxStyle>
      <a:tcStyle>
        <a:tcBdr>
          <a:left>
            <a:ln cap="flat" cmpd="sng" w="12700">
              <a:solidFill>
                <a:schemeClr val="dk1"/>
              </a:solidFill>
              <a:prstDash val="solid"/>
              <a:round/>
              <a:headEnd len="sm" w="sm" type="none"/>
              <a:tailEnd len="sm" w="sm" type="none"/>
            </a:ln>
          </a:left>
          <a:right>
            <a:ln cap="flat" cmpd="sng" w="12700">
              <a:solidFill>
                <a:schemeClr val="dk1"/>
              </a:solidFill>
              <a:prstDash val="solid"/>
              <a:round/>
              <a:headEnd len="sm" w="sm" type="none"/>
              <a:tailEnd len="sm" w="sm" type="none"/>
            </a:ln>
          </a:right>
          <a:top>
            <a:ln cap="flat" cmpd="sng" w="12700">
              <a:solidFill>
                <a:schemeClr val="dk1"/>
              </a:solidFill>
              <a:prstDash val="solid"/>
              <a:round/>
              <a:headEnd len="sm" w="sm" type="none"/>
              <a:tailEnd len="sm" w="sm" type="none"/>
            </a:ln>
          </a:top>
          <a:bottom>
            <a:ln cap="flat" cmpd="sng" w="12700">
              <a:solidFill>
                <a:schemeClr val="dk1"/>
              </a:solidFill>
              <a:prstDash val="solid"/>
              <a:round/>
              <a:headEnd len="sm" w="sm" type="none"/>
              <a:tailEnd len="sm" w="sm" type="none"/>
            </a:ln>
          </a:bottom>
          <a:insideH>
            <a:ln cap="flat" cmpd="sng" w="12700">
              <a:solidFill>
                <a:schemeClr val="dk1"/>
              </a:solidFill>
              <a:prstDash val="solid"/>
              <a:round/>
              <a:headEnd len="sm" w="sm" type="none"/>
              <a:tailEnd len="sm" w="sm" type="none"/>
            </a:ln>
          </a:insideH>
          <a:insideV>
            <a:ln cap="flat" cmpd="sng" w="12700">
              <a:solidFill>
                <a:schemeClr val="dk1"/>
              </a:solidFill>
              <a:prstDash val="solid"/>
              <a:round/>
              <a:headEnd len="sm" w="sm" type="none"/>
              <a:tailEnd len="sm" w="sm" type="none"/>
            </a:ln>
          </a:insideV>
        </a:tcBdr>
        <a:fill>
          <a:solidFill>
            <a:srgbClr val="FFFFFF">
              <a:alpha val="0"/>
            </a:srgbClr>
          </a:solidFill>
        </a:fill>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customschemas.google.com/relationships/presentationmetadata" Target="metadata"/><Relationship Id="rId14" Type="http://schemas.openxmlformats.org/officeDocument/2006/relationships/slide" Target="slides/slide8.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33425" y="744725"/>
            <a:ext cx="4533050" cy="37236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79925" y="4716650"/>
            <a:ext cx="5439400" cy="44684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79925" y="4716650"/>
            <a:ext cx="5439300" cy="4468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33425" y="744725"/>
            <a:ext cx="4533000" cy="3723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c0e09d96e0_0_1:notes"/>
          <p:cNvSpPr/>
          <p:nvPr>
            <p:ph idx="2" type="sldImg"/>
          </p:nvPr>
        </p:nvSpPr>
        <p:spPr>
          <a:xfrm>
            <a:off x="1133425" y="744725"/>
            <a:ext cx="4533000" cy="3723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9" name="Google Shape;89;g2c0e09d96e0_0_1:notes"/>
          <p:cNvSpPr txBox="1"/>
          <p:nvPr>
            <p:ph idx="1" type="body"/>
          </p:nvPr>
        </p:nvSpPr>
        <p:spPr>
          <a:xfrm>
            <a:off x="679925" y="4716650"/>
            <a:ext cx="5439300" cy="4468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2:notes"/>
          <p:cNvSpPr txBox="1"/>
          <p:nvPr>
            <p:ph idx="1" type="body"/>
          </p:nvPr>
        </p:nvSpPr>
        <p:spPr>
          <a:xfrm>
            <a:off x="679925" y="4716650"/>
            <a:ext cx="5439300" cy="4468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7" name="Google Shape;97;p2:notes"/>
          <p:cNvSpPr/>
          <p:nvPr>
            <p:ph idx="2" type="sldImg"/>
          </p:nvPr>
        </p:nvSpPr>
        <p:spPr>
          <a:xfrm>
            <a:off x="1133425" y="744725"/>
            <a:ext cx="4533000" cy="3723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6:notes"/>
          <p:cNvSpPr txBox="1"/>
          <p:nvPr>
            <p:ph idx="1" type="body"/>
          </p:nvPr>
        </p:nvSpPr>
        <p:spPr>
          <a:xfrm>
            <a:off x="679925" y="4716650"/>
            <a:ext cx="5439300" cy="4468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6" name="Google Shape;106;p6:notes"/>
          <p:cNvSpPr/>
          <p:nvPr>
            <p:ph idx="2" type="sldImg"/>
          </p:nvPr>
        </p:nvSpPr>
        <p:spPr>
          <a:xfrm>
            <a:off x="1133425" y="744725"/>
            <a:ext cx="4533000" cy="3723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dc30291517_0_31:notes"/>
          <p:cNvSpPr txBox="1"/>
          <p:nvPr>
            <p:ph idx="1" type="body"/>
          </p:nvPr>
        </p:nvSpPr>
        <p:spPr>
          <a:xfrm>
            <a:off x="679925" y="4716650"/>
            <a:ext cx="5439300" cy="4468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5" name="Google Shape;115;gdc30291517_0_31:notes"/>
          <p:cNvSpPr/>
          <p:nvPr>
            <p:ph idx="2" type="sldImg"/>
          </p:nvPr>
        </p:nvSpPr>
        <p:spPr>
          <a:xfrm>
            <a:off x="1133425" y="744725"/>
            <a:ext cx="4533000" cy="3723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1de009e6529_1_34:notes"/>
          <p:cNvSpPr/>
          <p:nvPr>
            <p:ph idx="2" type="sldImg"/>
          </p:nvPr>
        </p:nvSpPr>
        <p:spPr>
          <a:xfrm>
            <a:off x="1133425" y="744725"/>
            <a:ext cx="4533000" cy="3723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4" name="Google Shape;124;g1de009e6529_1_34:notes"/>
          <p:cNvSpPr txBox="1"/>
          <p:nvPr>
            <p:ph idx="1" type="body"/>
          </p:nvPr>
        </p:nvSpPr>
        <p:spPr>
          <a:xfrm>
            <a:off x="679925" y="4716650"/>
            <a:ext cx="5439300" cy="4468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1de009e6529_1_6:notes"/>
          <p:cNvSpPr/>
          <p:nvPr>
            <p:ph idx="2" type="sldImg"/>
          </p:nvPr>
        </p:nvSpPr>
        <p:spPr>
          <a:xfrm>
            <a:off x="1133425" y="744725"/>
            <a:ext cx="4533000" cy="3723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4" name="Google Shape;134;g1de009e6529_1_6:notes"/>
          <p:cNvSpPr txBox="1"/>
          <p:nvPr>
            <p:ph idx="1" type="body"/>
          </p:nvPr>
        </p:nvSpPr>
        <p:spPr>
          <a:xfrm>
            <a:off x="679925" y="4716650"/>
            <a:ext cx="5439300" cy="4468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de009e6529_1_14:notes"/>
          <p:cNvSpPr/>
          <p:nvPr>
            <p:ph idx="2" type="sldImg"/>
          </p:nvPr>
        </p:nvSpPr>
        <p:spPr>
          <a:xfrm>
            <a:off x="1133425" y="744725"/>
            <a:ext cx="4533000" cy="3723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4" name="Google Shape;144;g1de009e6529_1_14:notes"/>
          <p:cNvSpPr txBox="1"/>
          <p:nvPr>
            <p:ph idx="1" type="body"/>
          </p:nvPr>
        </p:nvSpPr>
        <p:spPr>
          <a:xfrm>
            <a:off x="679925" y="4716650"/>
            <a:ext cx="5439300" cy="4468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9"/>
          <p:cNvSpPr txBox="1"/>
          <p:nvPr>
            <p:ph type="ctrTitle"/>
          </p:nvPr>
        </p:nvSpPr>
        <p:spPr>
          <a:xfrm>
            <a:off x="514350" y="2840568"/>
            <a:ext cx="5829300" cy="1960033"/>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29"/>
          <p:cNvSpPr txBox="1"/>
          <p:nvPr>
            <p:ph idx="1" type="subTitle"/>
          </p:nvPr>
        </p:nvSpPr>
        <p:spPr>
          <a:xfrm>
            <a:off x="1028700" y="5181600"/>
            <a:ext cx="4800600" cy="23368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4" name="Google Shape;14;p29"/>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9"/>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9"/>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38"/>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8"/>
          <p:cNvSpPr txBox="1"/>
          <p:nvPr>
            <p:ph idx="1" type="body"/>
          </p:nvPr>
        </p:nvSpPr>
        <p:spPr>
          <a:xfrm rot="5400000">
            <a:off x="411692" y="2064809"/>
            <a:ext cx="6034617" cy="61722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38"/>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8"/>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38"/>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39"/>
          <p:cNvSpPr txBox="1"/>
          <p:nvPr>
            <p:ph type="title"/>
          </p:nvPr>
        </p:nvSpPr>
        <p:spPr>
          <a:xfrm rot="5400000">
            <a:off x="-892969" y="5110957"/>
            <a:ext cx="10401300" cy="1157288"/>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9"/>
          <p:cNvSpPr txBox="1"/>
          <p:nvPr>
            <p:ph idx="1" type="body"/>
          </p:nvPr>
        </p:nvSpPr>
        <p:spPr>
          <a:xfrm rot="5400000">
            <a:off x="-3264694" y="4010819"/>
            <a:ext cx="10401300" cy="33575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39"/>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39"/>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39"/>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0"/>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0"/>
          <p:cNvSpPr txBox="1"/>
          <p:nvPr>
            <p:ph idx="1" type="body"/>
          </p:nvPr>
        </p:nvSpPr>
        <p:spPr>
          <a:xfrm>
            <a:off x="342900" y="2133601"/>
            <a:ext cx="6172200" cy="6034617"/>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0" name="Google Shape;20;p30"/>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0"/>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30"/>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31"/>
          <p:cNvSpPr txBox="1"/>
          <p:nvPr>
            <p:ph type="title"/>
          </p:nvPr>
        </p:nvSpPr>
        <p:spPr>
          <a:xfrm>
            <a:off x="541735" y="5875867"/>
            <a:ext cx="5829300" cy="18161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1"/>
          <p:cNvSpPr txBox="1"/>
          <p:nvPr>
            <p:ph idx="1" type="body"/>
          </p:nvPr>
        </p:nvSpPr>
        <p:spPr>
          <a:xfrm>
            <a:off x="541735" y="3875618"/>
            <a:ext cx="5829300" cy="2000249"/>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26" name="Google Shape;26;p31"/>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1"/>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31"/>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32"/>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32"/>
          <p:cNvSpPr txBox="1"/>
          <p:nvPr>
            <p:ph idx="1" type="body"/>
          </p:nvPr>
        </p:nvSpPr>
        <p:spPr>
          <a:xfrm>
            <a:off x="257175" y="2844800"/>
            <a:ext cx="2257425" cy="8045451"/>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2" name="Google Shape;32;p32"/>
          <p:cNvSpPr txBox="1"/>
          <p:nvPr>
            <p:ph idx="2" type="body"/>
          </p:nvPr>
        </p:nvSpPr>
        <p:spPr>
          <a:xfrm>
            <a:off x="2628900" y="2844800"/>
            <a:ext cx="2257425" cy="8045451"/>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3" name="Google Shape;33;p32"/>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32"/>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2"/>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33"/>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33"/>
          <p:cNvSpPr txBox="1"/>
          <p:nvPr>
            <p:ph idx="1" type="body"/>
          </p:nvPr>
        </p:nvSpPr>
        <p:spPr>
          <a:xfrm>
            <a:off x="342900" y="2046817"/>
            <a:ext cx="3030141" cy="853016"/>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39" name="Google Shape;39;p33"/>
          <p:cNvSpPr txBox="1"/>
          <p:nvPr>
            <p:ph idx="2" type="body"/>
          </p:nvPr>
        </p:nvSpPr>
        <p:spPr>
          <a:xfrm>
            <a:off x="342900" y="2899833"/>
            <a:ext cx="3030141" cy="5268384"/>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0" name="Google Shape;40;p33"/>
          <p:cNvSpPr txBox="1"/>
          <p:nvPr>
            <p:ph idx="3" type="body"/>
          </p:nvPr>
        </p:nvSpPr>
        <p:spPr>
          <a:xfrm>
            <a:off x="3483769" y="2046817"/>
            <a:ext cx="3031331" cy="853016"/>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1" name="Google Shape;41;p33"/>
          <p:cNvSpPr txBox="1"/>
          <p:nvPr>
            <p:ph idx="4" type="body"/>
          </p:nvPr>
        </p:nvSpPr>
        <p:spPr>
          <a:xfrm>
            <a:off x="3483769" y="2899833"/>
            <a:ext cx="3031331" cy="5268384"/>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2" name="Google Shape;42;p33"/>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33"/>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33"/>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34"/>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34"/>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34"/>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34"/>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35"/>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35"/>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5"/>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36"/>
          <p:cNvSpPr txBox="1"/>
          <p:nvPr>
            <p:ph type="title"/>
          </p:nvPr>
        </p:nvSpPr>
        <p:spPr>
          <a:xfrm>
            <a:off x="342900" y="364067"/>
            <a:ext cx="2256235" cy="15494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6"/>
          <p:cNvSpPr txBox="1"/>
          <p:nvPr>
            <p:ph idx="1" type="body"/>
          </p:nvPr>
        </p:nvSpPr>
        <p:spPr>
          <a:xfrm>
            <a:off x="2681287" y="364067"/>
            <a:ext cx="3833813" cy="7804151"/>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36"/>
          <p:cNvSpPr txBox="1"/>
          <p:nvPr>
            <p:ph idx="2" type="body"/>
          </p:nvPr>
        </p:nvSpPr>
        <p:spPr>
          <a:xfrm>
            <a:off x="342900" y="1913467"/>
            <a:ext cx="2256235" cy="6254751"/>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36"/>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36"/>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6"/>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37"/>
          <p:cNvSpPr txBox="1"/>
          <p:nvPr>
            <p:ph type="title"/>
          </p:nvPr>
        </p:nvSpPr>
        <p:spPr>
          <a:xfrm>
            <a:off x="1344216" y="6400800"/>
            <a:ext cx="4114800" cy="75565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7"/>
          <p:cNvSpPr/>
          <p:nvPr>
            <p:ph idx="2" type="pic"/>
          </p:nvPr>
        </p:nvSpPr>
        <p:spPr>
          <a:xfrm>
            <a:off x="1344216" y="817033"/>
            <a:ext cx="4114800" cy="5486400"/>
          </a:xfrm>
          <a:prstGeom prst="rect">
            <a:avLst/>
          </a:prstGeom>
          <a:noFill/>
          <a:ln>
            <a:noFill/>
          </a:ln>
        </p:spPr>
      </p:sp>
      <p:sp>
        <p:nvSpPr>
          <p:cNvPr id="64" name="Google Shape;64;p37"/>
          <p:cNvSpPr txBox="1"/>
          <p:nvPr>
            <p:ph idx="1" type="body"/>
          </p:nvPr>
        </p:nvSpPr>
        <p:spPr>
          <a:xfrm>
            <a:off x="1344216" y="7156451"/>
            <a:ext cx="4114800" cy="107314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37"/>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37"/>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7"/>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8"/>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8"/>
          <p:cNvSpPr txBox="1"/>
          <p:nvPr>
            <p:ph idx="1" type="body"/>
          </p:nvPr>
        </p:nvSpPr>
        <p:spPr>
          <a:xfrm>
            <a:off x="342900" y="2133601"/>
            <a:ext cx="6172200" cy="6034617"/>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8"/>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8"/>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8"/>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jpg"/><Relationship Id="rId4" Type="http://schemas.openxmlformats.org/officeDocument/2006/relationships/hyperlink" Target="mailto:transition@shs.starmat.uk" TargetMode="External"/><Relationship Id="rId5" Type="http://schemas.openxmlformats.org/officeDocument/2006/relationships/hyperlink" Target="https://www.sherburnhigh.co.uk/calenda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jpg"/><Relationship Id="rId4" Type="http://schemas.openxmlformats.org/officeDocument/2006/relationships/hyperlink" Target="mailto:admin@shs.starmat.uk" TargetMode="External"/><Relationship Id="rId9" Type="http://schemas.openxmlformats.org/officeDocument/2006/relationships/hyperlink" Target="mailto:carroll.atkinson@shs.starmat.uk" TargetMode="External"/><Relationship Id="rId5" Type="http://schemas.openxmlformats.org/officeDocument/2006/relationships/hyperlink" Target="http://www.sherburnhigh.co.uk" TargetMode="External"/><Relationship Id="rId6" Type="http://schemas.openxmlformats.org/officeDocument/2006/relationships/hyperlink" Target="mailto:transition@shs.starmat.uk" TargetMode="External"/><Relationship Id="rId7" Type="http://schemas.openxmlformats.org/officeDocument/2006/relationships/hyperlink" Target="mailto:transition@shs.starmat.uk" TargetMode="External"/><Relationship Id="rId8" Type="http://schemas.openxmlformats.org/officeDocument/2006/relationships/hyperlink" Target="mailto:sarah.wilmot@shs.starmat.uk" TargetMode="External"/></Relationships>
</file>

<file path=ppt/slides/_rels/slide5.xml.rels><?xml version="1.0" encoding="UTF-8" standalone="yes"?><Relationships xmlns="http://schemas.openxmlformats.org/package/2006/relationships"><Relationship Id="rId11" Type="http://schemas.openxmlformats.org/officeDocument/2006/relationships/hyperlink" Target="mailto:natalie.kesterton@shs.starmat.uk" TargetMode="External"/><Relationship Id="rId10" Type="http://schemas.openxmlformats.org/officeDocument/2006/relationships/hyperlink" Target="mailto:charlotte.dodd@shs.starmat.uk" TargetMode="External"/><Relationship Id="rId13" Type="http://schemas.openxmlformats.org/officeDocument/2006/relationships/hyperlink" Target="mailto:hayley.kibble@shs.starmat.uk" TargetMode="External"/><Relationship Id="rId12" Type="http://schemas.openxmlformats.org/officeDocument/2006/relationships/hyperlink" Target="mailto:victoria.taylor@shs.starmat.uk" TargetMode="External"/><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jpg"/><Relationship Id="rId4" Type="http://schemas.openxmlformats.org/officeDocument/2006/relationships/hyperlink" Target="mailto:callum.mcashton@shs.starmat.uk" TargetMode="External"/><Relationship Id="rId9" Type="http://schemas.openxmlformats.org/officeDocument/2006/relationships/hyperlink" Target="mailto:jodie.goulding@shs.starmat.uk" TargetMode="External"/><Relationship Id="rId15" Type="http://schemas.openxmlformats.org/officeDocument/2006/relationships/hyperlink" Target="mailto:luke.stubbins@shs.starmat.uk" TargetMode="External"/><Relationship Id="rId14" Type="http://schemas.openxmlformats.org/officeDocument/2006/relationships/hyperlink" Target="mailto:claire.connell@shs.starmat.uk" TargetMode="External"/><Relationship Id="rId16" Type="http://schemas.openxmlformats.org/officeDocument/2006/relationships/hyperlink" Target="mailto:alex.easton@shs.starmat.uk" TargetMode="External"/><Relationship Id="rId5" Type="http://schemas.openxmlformats.org/officeDocument/2006/relationships/hyperlink" Target="mailto:laura.beardsworth@shs.starmat.uk" TargetMode="External"/><Relationship Id="rId6" Type="http://schemas.openxmlformats.org/officeDocument/2006/relationships/hyperlink" Target="mailto:chris.hampton@shs.starmat.uk" TargetMode="External"/><Relationship Id="rId7" Type="http://schemas.openxmlformats.org/officeDocument/2006/relationships/hyperlink" Target="mailto:leah.jamieson@shs.starmat.uk" TargetMode="External"/><Relationship Id="rId8" Type="http://schemas.openxmlformats.org/officeDocument/2006/relationships/hyperlink" Target="mailto:natalie.caldwell@shs.starmat.u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www.sherburnhigh.co.uk/home/parents/school-uniform/" TargetMode="Externa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www.sherburnhigh.co.uk/home/policies/policies/" TargetMode="Externa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p:nvPr/>
        </p:nvSpPr>
        <p:spPr>
          <a:xfrm>
            <a:off x="188640" y="251520"/>
            <a:ext cx="6480600" cy="8640900"/>
          </a:xfrm>
          <a:prstGeom prst="roundRect">
            <a:avLst>
              <a:gd fmla="val 16667" name="adj"/>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85" name="Google Shape;85;p1"/>
          <p:cNvSpPr txBox="1"/>
          <p:nvPr/>
        </p:nvSpPr>
        <p:spPr>
          <a:xfrm>
            <a:off x="404664" y="611560"/>
            <a:ext cx="6048600" cy="7634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400"/>
              <a:buFont typeface="Arial"/>
              <a:buNone/>
            </a:pPr>
            <a:r>
              <a:rPr b="1" i="0" lang="en-GB" sz="4400" u="none" cap="none" strike="noStrike">
                <a:solidFill>
                  <a:schemeClr val="dk1"/>
                </a:solidFill>
                <a:latin typeface="Arial"/>
                <a:ea typeface="Arial"/>
                <a:cs typeface="Arial"/>
                <a:sym typeface="Arial"/>
              </a:rPr>
              <a:t>Sherburn High School</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rPr b="1" i="0" lang="en-GB" sz="4400" u="none" cap="none" strike="noStrike">
                <a:solidFill>
                  <a:schemeClr val="dk1"/>
                </a:solidFill>
                <a:latin typeface="Arial"/>
                <a:ea typeface="Arial"/>
                <a:cs typeface="Arial"/>
                <a:sym typeface="Arial"/>
              </a:rPr>
              <a:t>Year 6 into 7</a:t>
            </a:r>
            <a:endParaRPr b="1"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rPr b="1" i="0" lang="en-GB" sz="4400" u="none" cap="none" strike="noStrike">
                <a:solidFill>
                  <a:schemeClr val="dk1"/>
                </a:solidFill>
                <a:latin typeface="Arial"/>
                <a:ea typeface="Arial"/>
                <a:cs typeface="Arial"/>
                <a:sym typeface="Arial"/>
              </a:rPr>
              <a:t> </a:t>
            </a:r>
            <a:endParaRPr b="1"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600"/>
              <a:buFont typeface="Arial"/>
              <a:buNone/>
            </a:pPr>
            <a:r>
              <a:rPr b="1" i="0" lang="en-GB" sz="3600" u="none" cap="none" strike="noStrike">
                <a:solidFill>
                  <a:schemeClr val="dk1"/>
                </a:solidFill>
                <a:latin typeface="Arial"/>
                <a:ea typeface="Arial"/>
                <a:cs typeface="Arial"/>
                <a:sym typeface="Arial"/>
              </a:rPr>
              <a:t>‘The Sherburn Essentials’</a:t>
            </a:r>
            <a:endParaRPr b="1" i="0" sz="36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86" name="Google Shape;86;p1"/>
          <p:cNvPicPr preferRelativeResize="0"/>
          <p:nvPr/>
        </p:nvPicPr>
        <p:blipFill rotWithShape="1">
          <a:blip r:embed="rId3">
            <a:alphaModFix/>
          </a:blip>
          <a:srcRect b="0" l="0" r="0" t="0"/>
          <a:stretch/>
        </p:blipFill>
        <p:spPr>
          <a:xfrm>
            <a:off x="1626008" y="2483768"/>
            <a:ext cx="3605984" cy="288032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g2c0e09d96e0_0_1"/>
          <p:cNvSpPr txBox="1"/>
          <p:nvPr>
            <p:ph type="ctrTitle"/>
          </p:nvPr>
        </p:nvSpPr>
        <p:spPr>
          <a:xfrm>
            <a:off x="514350" y="2840568"/>
            <a:ext cx="5829300" cy="19599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1800"/>
              <a:buNone/>
            </a:pPr>
            <a:r>
              <a:t/>
            </a:r>
            <a:endParaRPr/>
          </a:p>
        </p:txBody>
      </p:sp>
      <p:sp>
        <p:nvSpPr>
          <p:cNvPr id="92" name="Google Shape;92;g2c0e09d96e0_0_1"/>
          <p:cNvSpPr txBox="1"/>
          <p:nvPr>
            <p:ph idx="1" type="subTitle"/>
          </p:nvPr>
        </p:nvSpPr>
        <p:spPr>
          <a:xfrm>
            <a:off x="1028700" y="5181600"/>
            <a:ext cx="4800600" cy="23367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640"/>
              </a:spcBef>
              <a:spcAft>
                <a:spcPts val="0"/>
              </a:spcAft>
              <a:buSzPts val="3200"/>
              <a:buNone/>
            </a:pPr>
            <a:r>
              <a:t/>
            </a:r>
            <a:endParaRPr/>
          </a:p>
        </p:txBody>
      </p:sp>
      <p:sp>
        <p:nvSpPr>
          <p:cNvPr id="93" name="Google Shape;93;g2c0e09d96e0_0_1"/>
          <p:cNvSpPr/>
          <p:nvPr/>
        </p:nvSpPr>
        <p:spPr>
          <a:xfrm>
            <a:off x="331500" y="179575"/>
            <a:ext cx="6257100" cy="8702100"/>
          </a:xfrm>
          <a:prstGeom prst="roundRect">
            <a:avLst>
              <a:gd fmla="val 16350" name="adj"/>
            </a:avLst>
          </a:prstGeom>
          <a:solidFill>
            <a:schemeClr val="lt1"/>
          </a:solid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4400"/>
              <a:buFont typeface="Arial"/>
              <a:buNone/>
            </a:pPr>
            <a:r>
              <a:rPr b="1" i="0" lang="en-GB" sz="4400" u="none" cap="none" strike="noStrike">
                <a:solidFill>
                  <a:schemeClr val="dk1"/>
                </a:solidFill>
                <a:latin typeface="Arial"/>
                <a:ea typeface="Arial"/>
                <a:cs typeface="Arial"/>
                <a:sym typeface="Arial"/>
              </a:rPr>
              <a:t>    </a:t>
            </a:r>
            <a:endParaRPr b="1" i="0" sz="4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4400"/>
              <a:buFont typeface="Arial"/>
              <a:buNone/>
            </a:pPr>
            <a:r>
              <a:t/>
            </a:r>
            <a:endParaRPr b="1" i="0" sz="4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4400"/>
              <a:buFont typeface="Arial"/>
              <a:buNone/>
            </a:pPr>
            <a:r>
              <a:rPr b="1" i="0" lang="en-GB" sz="4400" u="none" cap="none" strike="noStrike">
                <a:solidFill>
                  <a:schemeClr val="dk1"/>
                </a:solidFill>
                <a:latin typeface="Arial"/>
                <a:ea typeface="Arial"/>
                <a:cs typeface="Arial"/>
                <a:sym typeface="Arial"/>
              </a:rPr>
              <a:t>     Sherburn High </a:t>
            </a:r>
            <a:endParaRPr b="1"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rPr b="1" i="0" lang="en-GB" sz="4400" u="none" cap="none" strike="noStrike">
                <a:solidFill>
                  <a:schemeClr val="dk1"/>
                </a:solidFill>
                <a:latin typeface="Arial"/>
                <a:ea typeface="Arial"/>
                <a:cs typeface="Arial"/>
                <a:sym typeface="Arial"/>
              </a:rPr>
              <a:t>School Values</a:t>
            </a:r>
            <a:endParaRPr b="1"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1" i="0" sz="4200" u="none" cap="none" strike="noStrike">
              <a:solidFill>
                <a:schemeClr val="dk1"/>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GB" sz="2300" u="none" cap="none" strike="noStrike">
                <a:solidFill>
                  <a:schemeClr val="dk1"/>
                </a:solidFill>
                <a:latin typeface="Arial"/>
                <a:ea typeface="Arial"/>
                <a:cs typeface="Arial"/>
                <a:sym typeface="Arial"/>
              </a:rPr>
              <a:t>Being part of Team Sherburn means we encourage the following values in our students:</a:t>
            </a:r>
            <a:endParaRPr b="0" i="0" sz="2300" u="none" cap="none" strike="noStrike">
              <a:solidFill>
                <a:schemeClr val="dk1"/>
              </a:solidFill>
              <a:latin typeface="Arial"/>
              <a:ea typeface="Arial"/>
              <a:cs typeface="Arial"/>
              <a:sym typeface="Arial"/>
            </a:endParaRPr>
          </a:p>
          <a:p>
            <a:pPr indent="-374650" lvl="0" marL="457200" marR="0" rtl="0" algn="l">
              <a:lnSpc>
                <a:spcPct val="100000"/>
              </a:lnSpc>
              <a:spcBef>
                <a:spcPts val="0"/>
              </a:spcBef>
              <a:spcAft>
                <a:spcPts val="0"/>
              </a:spcAft>
              <a:buClr>
                <a:schemeClr val="dk1"/>
              </a:buClr>
              <a:buSzPts val="2300"/>
              <a:buFont typeface="Arial"/>
              <a:buChar char="●"/>
            </a:pPr>
            <a:r>
              <a:rPr b="0" i="0" lang="en-GB" sz="2300" u="none" cap="none" strike="noStrike">
                <a:solidFill>
                  <a:schemeClr val="dk1"/>
                </a:solidFill>
                <a:latin typeface="Arial"/>
                <a:ea typeface="Arial"/>
                <a:cs typeface="Arial"/>
                <a:sym typeface="Arial"/>
              </a:rPr>
              <a:t>Ambition</a:t>
            </a:r>
            <a:endParaRPr b="0" i="0" sz="2300" u="none" cap="none" strike="noStrike">
              <a:solidFill>
                <a:schemeClr val="dk1"/>
              </a:solidFill>
              <a:latin typeface="Arial"/>
              <a:ea typeface="Arial"/>
              <a:cs typeface="Arial"/>
              <a:sym typeface="Arial"/>
            </a:endParaRPr>
          </a:p>
          <a:p>
            <a:pPr indent="-374650" lvl="0" marL="457200" marR="0" rtl="0" algn="l">
              <a:lnSpc>
                <a:spcPct val="100000"/>
              </a:lnSpc>
              <a:spcBef>
                <a:spcPts val="0"/>
              </a:spcBef>
              <a:spcAft>
                <a:spcPts val="0"/>
              </a:spcAft>
              <a:buClr>
                <a:schemeClr val="dk1"/>
              </a:buClr>
              <a:buSzPts val="2300"/>
              <a:buFont typeface="Arial"/>
              <a:buChar char="●"/>
            </a:pPr>
            <a:r>
              <a:rPr b="0" i="0" lang="en-GB" sz="2300" u="none" cap="none" strike="noStrike">
                <a:solidFill>
                  <a:schemeClr val="dk1"/>
                </a:solidFill>
                <a:latin typeface="Arial"/>
                <a:ea typeface="Arial"/>
                <a:cs typeface="Arial"/>
                <a:sym typeface="Arial"/>
              </a:rPr>
              <a:t>Respect</a:t>
            </a:r>
            <a:endParaRPr b="0" i="0" sz="2300" u="none" cap="none" strike="noStrike">
              <a:solidFill>
                <a:schemeClr val="dk1"/>
              </a:solidFill>
              <a:latin typeface="Arial"/>
              <a:ea typeface="Arial"/>
              <a:cs typeface="Arial"/>
              <a:sym typeface="Arial"/>
            </a:endParaRPr>
          </a:p>
          <a:p>
            <a:pPr indent="-374650" lvl="0" marL="457200" marR="0" rtl="0" algn="l">
              <a:lnSpc>
                <a:spcPct val="100000"/>
              </a:lnSpc>
              <a:spcBef>
                <a:spcPts val="0"/>
              </a:spcBef>
              <a:spcAft>
                <a:spcPts val="0"/>
              </a:spcAft>
              <a:buClr>
                <a:schemeClr val="dk1"/>
              </a:buClr>
              <a:buSzPts val="2300"/>
              <a:buFont typeface="Arial"/>
              <a:buChar char="●"/>
            </a:pPr>
            <a:r>
              <a:rPr b="0" i="0" lang="en-GB" sz="2300" u="none" cap="none" strike="noStrike">
                <a:solidFill>
                  <a:schemeClr val="dk1"/>
                </a:solidFill>
                <a:latin typeface="Arial"/>
                <a:ea typeface="Arial"/>
                <a:cs typeface="Arial"/>
                <a:sym typeface="Arial"/>
              </a:rPr>
              <a:t>Community</a:t>
            </a:r>
            <a:endParaRPr b="1" i="0" sz="4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1"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1"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1"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1"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1"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1"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1"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pic>
        <p:nvPicPr>
          <p:cNvPr id="94" name="Google Shape;94;g2c0e09d96e0_0_1"/>
          <p:cNvPicPr preferRelativeResize="0"/>
          <p:nvPr/>
        </p:nvPicPr>
        <p:blipFill rotWithShape="1">
          <a:blip r:embed="rId3">
            <a:alphaModFix/>
          </a:blip>
          <a:srcRect b="12662" l="15890" r="18689" t="22795"/>
          <a:stretch/>
        </p:blipFill>
        <p:spPr>
          <a:xfrm>
            <a:off x="514350" y="5181603"/>
            <a:ext cx="5829302" cy="323482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
          <p:cNvSpPr/>
          <p:nvPr/>
        </p:nvSpPr>
        <p:spPr>
          <a:xfrm>
            <a:off x="188640" y="251520"/>
            <a:ext cx="6480600" cy="8640900"/>
          </a:xfrm>
          <a:prstGeom prst="roundRect">
            <a:avLst>
              <a:gd fmla="val 16667" name="adj"/>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1" i="0" lang="en-GB" sz="2400" u="none" cap="none" strike="noStrike">
                <a:solidFill>
                  <a:schemeClr val="dk1"/>
                </a:solidFill>
                <a:latin typeface="Arial"/>
                <a:ea typeface="Arial"/>
                <a:cs typeface="Arial"/>
                <a:sym typeface="Arial"/>
              </a:rPr>
              <a:t>Introduction</a:t>
            </a:r>
            <a:endParaRPr b="0" i="0" sz="1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Welcome to Team Sherburn! </a:t>
            </a:r>
            <a:endParaRPr b="0" i="0" sz="1800" u="none" cap="none" strike="noStrike">
              <a:solidFill>
                <a:schemeClr val="dk1"/>
              </a:solidFill>
              <a:latin typeface="Calibri"/>
              <a:ea typeface="Calibri"/>
              <a:cs typeface="Calibri"/>
              <a:sym typeface="Calibri"/>
            </a:endParaRPr>
          </a:p>
        </p:txBody>
      </p:sp>
      <p:pic>
        <p:nvPicPr>
          <p:cNvPr descr="http://www.sherburnhigh.co.uk/Slideshow/Image001.jpg" id="100" name="Google Shape;100;p2"/>
          <p:cNvPicPr preferRelativeResize="0"/>
          <p:nvPr/>
        </p:nvPicPr>
        <p:blipFill rotWithShape="1">
          <a:blip r:embed="rId3">
            <a:alphaModFix/>
          </a:blip>
          <a:srcRect b="0" l="0" r="0" t="0"/>
          <a:stretch/>
        </p:blipFill>
        <p:spPr>
          <a:xfrm>
            <a:off x="3053916" y="395537"/>
            <a:ext cx="816335" cy="653068"/>
          </a:xfrm>
          <a:prstGeom prst="rect">
            <a:avLst/>
          </a:prstGeom>
          <a:noFill/>
          <a:ln>
            <a:noFill/>
          </a:ln>
        </p:spPr>
      </p:pic>
      <p:sp>
        <p:nvSpPr>
          <p:cNvPr id="101" name="Google Shape;101;p2"/>
          <p:cNvSpPr txBox="1"/>
          <p:nvPr/>
        </p:nvSpPr>
        <p:spPr>
          <a:xfrm>
            <a:off x="214828" y="1327677"/>
            <a:ext cx="6420300" cy="64341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1" i="0" lang="en-GB" sz="2400" u="none" cap="none" strike="noStrike">
                <a:solidFill>
                  <a:schemeClr val="dk1"/>
                </a:solidFill>
                <a:latin typeface="Arial"/>
                <a:ea typeface="Arial"/>
                <a:cs typeface="Arial"/>
                <a:sym typeface="Arial"/>
              </a:rPr>
              <a:t>Introduction</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Welcome to Team Sherburn!  We hope our guide will provide you with information and advice to support your child as they move from primary to secondary school.  Our aim is to make the transition process as smooth and stress-free as it can be.  If you have any queries, please do not hesitate to get in touch: </a:t>
            </a:r>
            <a:r>
              <a:rPr b="0" i="0" lang="en-GB" sz="1400" u="sng" cap="none" strike="noStrike">
                <a:solidFill>
                  <a:schemeClr val="hlink"/>
                </a:solidFill>
                <a:latin typeface="Arial"/>
                <a:ea typeface="Arial"/>
                <a:cs typeface="Arial"/>
                <a:sym typeface="Arial"/>
                <a:hlinkClick r:id="rId4"/>
              </a:rPr>
              <a:t>transition@shs.starmat.uk</a:t>
            </a:r>
            <a:r>
              <a:rPr b="0" i="0" lang="en-GB" sz="1400" u="none" cap="none" strike="noStrike">
                <a:solidFill>
                  <a:schemeClr val="dk1"/>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rPr b="1" i="0" lang="en-GB" sz="2400" u="none" cap="none" strike="noStrike">
                <a:solidFill>
                  <a:schemeClr val="dk1"/>
                </a:solidFill>
                <a:latin typeface="Arial"/>
                <a:ea typeface="Arial"/>
                <a:cs typeface="Arial"/>
                <a:sym typeface="Arial"/>
              </a:rPr>
              <a:t>Term Dates and Holidays</a:t>
            </a:r>
            <a:endParaRPr b="1" i="0" sz="2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b="1" i="0" lang="en-GB" sz="1600" u="sng" cap="none" strike="noStrike">
                <a:solidFill>
                  <a:schemeClr val="hlink"/>
                </a:solidFill>
                <a:latin typeface="Arial"/>
                <a:ea typeface="Arial"/>
                <a:cs typeface="Arial"/>
                <a:sym typeface="Arial"/>
                <a:hlinkClick r:id="rId5"/>
              </a:rPr>
              <a:t>Link to School Calendar</a:t>
            </a:r>
            <a:endParaRPr b="0" i="0" sz="6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2400"/>
              <a:buFont typeface="Arial"/>
              <a:buNone/>
            </a:pPr>
            <a:r>
              <a:t/>
            </a:r>
            <a:endParaRPr b="1"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p:txBody>
      </p:sp>
      <p:graphicFrame>
        <p:nvGraphicFramePr>
          <p:cNvPr id="102" name="Google Shape;102;p2"/>
          <p:cNvGraphicFramePr/>
          <p:nvPr/>
        </p:nvGraphicFramePr>
        <p:xfrm>
          <a:off x="343584" y="4092988"/>
          <a:ext cx="3000000" cy="3000000"/>
        </p:xfrm>
        <a:graphic>
          <a:graphicData uri="http://schemas.openxmlformats.org/drawingml/2006/table">
            <a:tbl>
              <a:tblPr bandRow="1" firstRow="1">
                <a:noFill/>
                <a:tableStyleId>{77CAB4FE-AC1E-4769-8822-4C5A1CA0F574}</a:tableStyleId>
              </a:tblPr>
              <a:tblGrid>
                <a:gridCol w="1753250"/>
                <a:gridCol w="2356825"/>
                <a:gridCol w="2052725"/>
              </a:tblGrid>
              <a:tr h="100000">
                <a:tc>
                  <a:txBody>
                    <a:bodyPr/>
                    <a:lstStyle/>
                    <a:p>
                      <a:pPr indent="0" lvl="0" marL="0" marR="0" rtl="0" algn="l">
                        <a:lnSpc>
                          <a:spcPct val="100000"/>
                        </a:lnSpc>
                        <a:spcBef>
                          <a:spcPts val="0"/>
                        </a:spcBef>
                        <a:spcAft>
                          <a:spcPts val="0"/>
                        </a:spcAft>
                        <a:buClr>
                          <a:srgbClr val="000000"/>
                        </a:buClr>
                        <a:buSzPts val="1600"/>
                        <a:buFont typeface="Arial"/>
                        <a:buNone/>
                      </a:pPr>
                      <a:r>
                        <a:t/>
                      </a:r>
                      <a:endParaRPr sz="1600" u="none" cap="none" strike="noStrike">
                        <a:latin typeface="Arial"/>
                        <a:ea typeface="Arial"/>
                        <a:cs typeface="Arial"/>
                        <a:sym typeface="Arial"/>
                      </a:endParaRPr>
                    </a:p>
                  </a:txBody>
                  <a:tcPr marT="45725" marB="45725" marR="91450" marL="91450"/>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t>First Day Closed</a:t>
                      </a:r>
                      <a:endParaRPr b="1" sz="1600" u="none" cap="none" strike="noStrike">
                        <a:latin typeface="Arial"/>
                        <a:ea typeface="Arial"/>
                        <a:cs typeface="Arial"/>
                        <a:sym typeface="Arial"/>
                      </a:endParaRPr>
                    </a:p>
                  </a:txBody>
                  <a:tcPr marT="45725" marB="45725" marR="91450" marL="91450"/>
                </a:tc>
                <a:tc>
                  <a:txBody>
                    <a:bodyPr/>
                    <a:lstStyle/>
                    <a:p>
                      <a:pPr indent="0" lvl="0" marL="0" marR="0" rtl="0" algn="ctr">
                        <a:lnSpc>
                          <a:spcPct val="100000"/>
                        </a:lnSpc>
                        <a:spcBef>
                          <a:spcPts val="0"/>
                        </a:spcBef>
                        <a:spcAft>
                          <a:spcPts val="0"/>
                        </a:spcAft>
                        <a:buClr>
                          <a:srgbClr val="000000"/>
                        </a:buClr>
                        <a:buSzPts val="1600"/>
                        <a:buFont typeface="Arial"/>
                        <a:buNone/>
                      </a:pPr>
                      <a:r>
                        <a:rPr lang="en-GB" sz="1600" u="none" cap="none" strike="noStrike"/>
                        <a:t>First Day Open</a:t>
                      </a:r>
                      <a:endParaRPr sz="1600" u="none" cap="none" strike="noStrike">
                        <a:latin typeface="Arial"/>
                        <a:ea typeface="Arial"/>
                        <a:cs typeface="Arial"/>
                        <a:sym typeface="Arial"/>
                      </a:endParaRPr>
                    </a:p>
                  </a:txBody>
                  <a:tcPr marT="45725" marB="45725" marR="91450" marL="91450"/>
                </a:tc>
              </a:tr>
              <a:tr h="31922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t>Autumn Term</a:t>
                      </a:r>
                      <a:endParaRPr b="1"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1400"/>
                        <a:buFont typeface="Calibri"/>
                        <a:buNone/>
                      </a:pPr>
                      <a:r>
                        <a:rPr lang="en-GB" sz="1400" u="none" cap="none" strike="noStrike"/>
                        <a:t>Tuesday </a:t>
                      </a:r>
                      <a:r>
                        <a:rPr lang="en-GB"/>
                        <a:t>2nd</a:t>
                      </a:r>
                      <a:r>
                        <a:rPr lang="en-GB" sz="1400" u="none" cap="none" strike="noStrike"/>
                        <a:t> September for Y7</a:t>
                      </a:r>
                      <a:endParaRPr sz="1400" u="none" cap="none" strike="noStrike">
                        <a:latin typeface="Arial"/>
                        <a:ea typeface="Arial"/>
                        <a:cs typeface="Arial"/>
                        <a:sym typeface="Arial"/>
                      </a:endParaRPr>
                    </a:p>
                  </a:txBody>
                  <a:tcPr marT="45725" marB="45725" marR="91450" marL="91450"/>
                </a:tc>
              </a:tr>
              <a:tr h="28717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t>Half Term</a:t>
                      </a:r>
                      <a:endParaRPr b="1"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1400"/>
                        <a:buFont typeface="Calibri"/>
                        <a:buNone/>
                      </a:pPr>
                      <a:r>
                        <a:rPr lang="en-GB" sz="1400" u="none" cap="none" strike="noStrike"/>
                        <a:t>Monday 2</a:t>
                      </a:r>
                      <a:r>
                        <a:rPr lang="en-GB"/>
                        <a:t>7</a:t>
                      </a:r>
                      <a:r>
                        <a:rPr lang="en-GB" sz="1400" u="none" cap="none" strike="noStrike"/>
                        <a:t>th October</a:t>
                      </a:r>
                      <a:endParaRPr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t>Monday </a:t>
                      </a:r>
                      <a:r>
                        <a:rPr lang="en-GB"/>
                        <a:t>3rd</a:t>
                      </a:r>
                      <a:r>
                        <a:rPr lang="en-GB" sz="1400" u="none" cap="none" strike="noStrike"/>
                        <a:t> November</a:t>
                      </a:r>
                      <a:endParaRPr sz="1400" u="none" cap="none" strike="noStrike">
                        <a:latin typeface="Arial"/>
                        <a:ea typeface="Arial"/>
                        <a:cs typeface="Arial"/>
                        <a:sym typeface="Arial"/>
                      </a:endParaRPr>
                    </a:p>
                  </a:txBody>
                  <a:tcPr marT="45725" marB="45725" marR="91450" marL="91450"/>
                </a:tc>
              </a:tr>
              <a:tr h="35932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t>Christmas</a:t>
                      </a:r>
                      <a:endParaRPr b="1"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1400"/>
                        <a:buFont typeface="Calibri"/>
                        <a:buNone/>
                      </a:pPr>
                      <a:r>
                        <a:rPr lang="en-GB" sz="1400" u="none" cap="none" strike="noStrike"/>
                        <a:t>Monday 2</a:t>
                      </a:r>
                      <a:r>
                        <a:rPr lang="en-GB"/>
                        <a:t>2n</a:t>
                      </a:r>
                      <a:r>
                        <a:rPr lang="en-GB" sz="1400" u="none" cap="none" strike="noStrike"/>
                        <a:t>d December</a:t>
                      </a:r>
                      <a:endParaRPr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t>Monday </a:t>
                      </a:r>
                      <a:r>
                        <a:rPr lang="en-GB"/>
                        <a:t>5</a:t>
                      </a:r>
                      <a:r>
                        <a:rPr lang="en-GB" sz="1400" u="none" cap="none" strike="noStrike"/>
                        <a:t>th  January </a:t>
                      </a:r>
                      <a:endParaRPr sz="1400" u="none" cap="none" strike="noStrike">
                        <a:latin typeface="Arial"/>
                        <a:ea typeface="Arial"/>
                        <a:cs typeface="Arial"/>
                        <a:sym typeface="Arial"/>
                      </a:endParaRPr>
                    </a:p>
                  </a:txBody>
                  <a:tcPr marT="45725" marB="45725" marR="91450" marL="91450"/>
                </a:tc>
              </a:tr>
              <a:tr h="28182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t>Half Term</a:t>
                      </a:r>
                      <a:endParaRPr b="1"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t>Monday 1</a:t>
                      </a:r>
                      <a:r>
                        <a:rPr lang="en-GB"/>
                        <a:t>6</a:t>
                      </a:r>
                      <a:r>
                        <a:rPr lang="en-GB" sz="1400" u="none" cap="none" strike="noStrike"/>
                        <a:t>th February</a:t>
                      </a:r>
                      <a:endParaRPr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t>Monday 2</a:t>
                      </a:r>
                      <a:r>
                        <a:rPr lang="en-GB"/>
                        <a:t>0th</a:t>
                      </a:r>
                      <a:r>
                        <a:rPr lang="en-GB" sz="1400" u="none" cap="none" strike="noStrike"/>
                        <a:t> February</a:t>
                      </a:r>
                      <a:endParaRPr sz="1400" u="none" cap="none" strike="noStrike">
                        <a:latin typeface="Arial"/>
                        <a:ea typeface="Arial"/>
                        <a:cs typeface="Arial"/>
                        <a:sym typeface="Arial"/>
                      </a:endParaRPr>
                    </a:p>
                  </a:txBody>
                  <a:tcPr marT="45725" marB="45725" marR="91450" marL="91450"/>
                </a:tc>
              </a:tr>
              <a:tr h="35932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t>Easter</a:t>
                      </a:r>
                      <a:endParaRPr b="1"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t>Monday </a:t>
                      </a:r>
                      <a:r>
                        <a:rPr lang="en-GB"/>
                        <a:t>30th March</a:t>
                      </a:r>
                      <a:endParaRPr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GB"/>
                        <a:t>Monday 13th</a:t>
                      </a:r>
                      <a:r>
                        <a:rPr lang="en-GB" sz="1400" u="none" cap="none" strike="noStrike"/>
                        <a:t> April</a:t>
                      </a:r>
                      <a:endParaRPr sz="1400" u="none" cap="none" strike="noStrike">
                        <a:latin typeface="Arial"/>
                        <a:ea typeface="Arial"/>
                        <a:cs typeface="Arial"/>
                        <a:sym typeface="Arial"/>
                      </a:endParaRPr>
                    </a:p>
                  </a:txBody>
                  <a:tcPr marT="45725" marB="45725" marR="91450" marL="91450"/>
                </a:tc>
              </a:tr>
              <a:tr h="28182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t>Half Term</a:t>
                      </a:r>
                      <a:endParaRPr b="1"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t>Monday 2</a:t>
                      </a:r>
                      <a:r>
                        <a:rPr lang="en-GB"/>
                        <a:t>5</a:t>
                      </a:r>
                      <a:r>
                        <a:rPr lang="en-GB" sz="1400" u="none" cap="none" strike="noStrike"/>
                        <a:t>th May</a:t>
                      </a:r>
                      <a:endParaRPr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t>Monday </a:t>
                      </a:r>
                      <a:r>
                        <a:rPr lang="en-GB"/>
                        <a:t>1st</a:t>
                      </a:r>
                      <a:r>
                        <a:rPr lang="en-GB" sz="1400" u="none" cap="none" strike="noStrike"/>
                        <a:t>  June</a:t>
                      </a:r>
                      <a:endParaRPr sz="1400" u="none" cap="none" strike="noStrike">
                        <a:latin typeface="Arial"/>
                        <a:ea typeface="Arial"/>
                        <a:cs typeface="Arial"/>
                        <a:sym typeface="Arial"/>
                      </a:endParaRPr>
                    </a:p>
                  </a:txBody>
                  <a:tcPr marT="45725" marB="45725" marR="91450" marL="91450"/>
                </a:tc>
              </a:tr>
              <a:tr h="35932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t>Summer</a:t>
                      </a:r>
                      <a:endParaRPr b="1"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t>Monday 2</a:t>
                      </a:r>
                      <a:r>
                        <a:rPr lang="en-GB"/>
                        <a:t>0th</a:t>
                      </a:r>
                      <a:r>
                        <a:rPr lang="en-GB" sz="1400" u="none" cap="none" strike="noStrike"/>
                        <a:t>  July</a:t>
                      </a:r>
                      <a:endParaRPr sz="1400" u="none" cap="none" strike="noStrike">
                        <a:latin typeface="Arial"/>
                        <a:ea typeface="Arial"/>
                        <a:cs typeface="Arial"/>
                        <a:sym typeface="Arial"/>
                      </a:endParaRPr>
                    </a:p>
                  </a:txBody>
                  <a:tcPr marT="45725" marB="45725" marR="91450" marL="91450"/>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latin typeface="Arial"/>
                        <a:ea typeface="Arial"/>
                        <a:cs typeface="Arial"/>
                        <a:sym typeface="Arial"/>
                      </a:endParaRPr>
                    </a:p>
                  </a:txBody>
                  <a:tcPr marT="45725" marB="45725" marR="91450" marL="91450"/>
                </a:tc>
              </a:tr>
            </a:tbl>
          </a:graphicData>
        </a:graphic>
      </p:graphicFrame>
      <p:sp>
        <p:nvSpPr>
          <p:cNvPr id="103" name="Google Shape;103;p2"/>
          <p:cNvSpPr txBox="1"/>
          <p:nvPr/>
        </p:nvSpPr>
        <p:spPr>
          <a:xfrm>
            <a:off x="343575" y="7059100"/>
            <a:ext cx="5798400" cy="1569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rgbClr val="000000"/>
                </a:solidFill>
                <a:highlight>
                  <a:schemeClr val="lt1"/>
                </a:highlight>
                <a:latin typeface="Arial"/>
                <a:ea typeface="Arial"/>
                <a:cs typeface="Arial"/>
                <a:sym typeface="Arial"/>
              </a:rPr>
              <a:t>Training Days:</a:t>
            </a:r>
            <a:endParaRPr b="1" i="0" sz="1400" u="none" cap="none" strike="noStrike">
              <a:solidFill>
                <a:srgbClr val="000000"/>
              </a:solidFill>
              <a:highlight>
                <a:schemeClr val="lt1"/>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highlight>
                  <a:schemeClr val="lt1"/>
                </a:highlight>
                <a:latin typeface="Arial"/>
                <a:ea typeface="Arial"/>
                <a:cs typeface="Arial"/>
                <a:sym typeface="Arial"/>
              </a:rPr>
              <a:t>Friday 2</a:t>
            </a:r>
            <a:r>
              <a:rPr lang="en-GB">
                <a:highlight>
                  <a:schemeClr val="lt1"/>
                </a:highlight>
              </a:rPr>
              <a:t>4</a:t>
            </a:r>
            <a:r>
              <a:rPr b="0" i="0" lang="en-GB" sz="1400" u="none" cap="none" strike="noStrike">
                <a:solidFill>
                  <a:srgbClr val="000000"/>
                </a:solidFill>
                <a:highlight>
                  <a:schemeClr val="lt1"/>
                </a:highlight>
                <a:latin typeface="Arial"/>
                <a:ea typeface="Arial"/>
                <a:cs typeface="Arial"/>
                <a:sym typeface="Arial"/>
              </a:rPr>
              <a:t>th October 202</a:t>
            </a:r>
            <a:r>
              <a:rPr lang="en-GB">
                <a:highlight>
                  <a:schemeClr val="lt1"/>
                </a:highlight>
              </a:rPr>
              <a:t>5</a:t>
            </a:r>
            <a:endParaRPr b="0" i="0" sz="1400" u="none" cap="none" strike="noStrike">
              <a:solidFill>
                <a:srgbClr val="000000"/>
              </a:solidFill>
              <a:highlight>
                <a:schemeClr val="lt1"/>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highlight>
                  <a:schemeClr val="lt1"/>
                </a:highlight>
                <a:latin typeface="Arial"/>
                <a:ea typeface="Arial"/>
                <a:cs typeface="Arial"/>
                <a:sym typeface="Arial"/>
              </a:rPr>
              <a:t>Friday 2</a:t>
            </a:r>
            <a:r>
              <a:rPr lang="en-GB">
                <a:highlight>
                  <a:schemeClr val="lt1"/>
                </a:highlight>
              </a:rPr>
              <a:t>8</a:t>
            </a:r>
            <a:r>
              <a:rPr b="0" i="0" lang="en-GB" sz="1400" u="none" cap="none" strike="noStrike">
                <a:solidFill>
                  <a:srgbClr val="000000"/>
                </a:solidFill>
                <a:highlight>
                  <a:schemeClr val="lt1"/>
                </a:highlight>
                <a:latin typeface="Arial"/>
                <a:ea typeface="Arial"/>
                <a:cs typeface="Arial"/>
                <a:sym typeface="Arial"/>
              </a:rPr>
              <a:t>th November 202</a:t>
            </a:r>
            <a:r>
              <a:rPr lang="en-GB">
                <a:highlight>
                  <a:schemeClr val="lt1"/>
                </a:highlight>
              </a:rPr>
              <a:t>5</a:t>
            </a:r>
            <a:endParaRPr>
              <a:highlight>
                <a:schemeClr val="lt1"/>
              </a:highlight>
            </a:endParaRPr>
          </a:p>
          <a:p>
            <a:pPr indent="0" lvl="0" marL="0" marR="0" rtl="0" algn="l">
              <a:lnSpc>
                <a:spcPct val="100000"/>
              </a:lnSpc>
              <a:spcBef>
                <a:spcPts val="0"/>
              </a:spcBef>
              <a:spcAft>
                <a:spcPts val="0"/>
              </a:spcAft>
              <a:buClr>
                <a:srgbClr val="000000"/>
              </a:buClr>
              <a:buSzPts val="1400"/>
              <a:buFont typeface="Arial"/>
              <a:buNone/>
            </a:pPr>
            <a:r>
              <a:rPr lang="en-GB">
                <a:highlight>
                  <a:schemeClr val="lt1"/>
                </a:highlight>
              </a:rPr>
              <a:t>Monday 5th January 2026</a:t>
            </a:r>
            <a:endParaRPr b="0" i="0" sz="1400" u="none" cap="none" strike="noStrike">
              <a:solidFill>
                <a:srgbClr val="000000"/>
              </a:solidFill>
              <a:highlight>
                <a:schemeClr val="lt1"/>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en-GB">
                <a:highlight>
                  <a:schemeClr val="lt1"/>
                </a:highlight>
              </a:rPr>
              <a:t>Wednesday 24th June 2026</a:t>
            </a:r>
            <a:endParaRPr b="0" i="0" sz="1400" u="none" cap="none" strike="noStrike">
              <a:solidFill>
                <a:srgbClr val="000000"/>
              </a:solidFill>
              <a:highlight>
                <a:schemeClr val="lt1"/>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highlight>
                  <a:schemeClr val="lt1"/>
                </a:highlight>
                <a:latin typeface="Arial"/>
                <a:ea typeface="Arial"/>
                <a:cs typeface="Arial"/>
                <a:sym typeface="Arial"/>
              </a:rPr>
              <a:t>Monday </a:t>
            </a:r>
            <a:r>
              <a:rPr lang="en-GB">
                <a:highlight>
                  <a:schemeClr val="lt1"/>
                </a:highlight>
              </a:rPr>
              <a:t>20th July 2026</a:t>
            </a:r>
            <a:endParaRPr b="0" i="0" sz="1400" u="none" cap="none" strike="noStrike">
              <a:solidFill>
                <a:srgbClr val="000000"/>
              </a:solidFill>
              <a:highlight>
                <a:schemeClr val="lt1"/>
              </a:highlight>
              <a:latin typeface="Arial"/>
              <a:ea typeface="Arial"/>
              <a:cs typeface="Arial"/>
              <a:sym typeface="Arial"/>
            </a:endParaRPr>
          </a:p>
          <a:p>
            <a:pPr indent="457200" lvl="0" marL="1371600" marR="0" rtl="0" algn="ctr">
              <a:lnSpc>
                <a:spcPct val="100000"/>
              </a:lnSpc>
              <a:spcBef>
                <a:spcPts val="0"/>
              </a:spcBef>
              <a:spcAft>
                <a:spcPts val="0"/>
              </a:spcAft>
              <a:buClr>
                <a:srgbClr val="000000"/>
              </a:buClr>
              <a:buSzPts val="600"/>
              <a:buFont typeface="Arial"/>
              <a:buNone/>
            </a:pPr>
            <a:r>
              <a:t/>
            </a:r>
            <a:endParaRPr b="0" i="0" sz="600" u="none" cap="none" strike="noStrike">
              <a:solidFill>
                <a:srgbClr val="000000"/>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6"/>
          <p:cNvSpPr/>
          <p:nvPr/>
        </p:nvSpPr>
        <p:spPr>
          <a:xfrm>
            <a:off x="188640" y="251520"/>
            <a:ext cx="6480600" cy="8640900"/>
          </a:xfrm>
          <a:prstGeom prst="roundRect">
            <a:avLst>
              <a:gd fmla="val 16667" name="adj"/>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pic>
        <p:nvPicPr>
          <p:cNvPr descr="http://www.sherburnhigh.co.uk/Slideshow/Image001.jpg" id="109" name="Google Shape;109;p6"/>
          <p:cNvPicPr preferRelativeResize="0"/>
          <p:nvPr/>
        </p:nvPicPr>
        <p:blipFill rotWithShape="1">
          <a:blip r:embed="rId3">
            <a:alphaModFix/>
          </a:blip>
          <a:srcRect b="0" l="0" r="0" t="0"/>
          <a:stretch/>
        </p:blipFill>
        <p:spPr>
          <a:xfrm>
            <a:off x="3020832" y="395537"/>
            <a:ext cx="816335" cy="653068"/>
          </a:xfrm>
          <a:prstGeom prst="rect">
            <a:avLst/>
          </a:prstGeom>
          <a:noFill/>
          <a:ln>
            <a:noFill/>
          </a:ln>
        </p:spPr>
      </p:pic>
      <p:sp>
        <p:nvSpPr>
          <p:cNvPr id="110" name="Google Shape;110;p6"/>
          <p:cNvSpPr txBox="1"/>
          <p:nvPr/>
        </p:nvSpPr>
        <p:spPr>
          <a:xfrm>
            <a:off x="332656" y="1115616"/>
            <a:ext cx="6153900" cy="4524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1" i="0" lang="en-GB" sz="2400" u="none" cap="none" strike="noStrike">
                <a:solidFill>
                  <a:schemeClr val="dk1"/>
                </a:solidFill>
                <a:latin typeface="Arial"/>
                <a:ea typeface="Arial"/>
                <a:cs typeface="Arial"/>
                <a:sym typeface="Arial"/>
              </a:rPr>
              <a:t>Useful Contact Information</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p:txBody>
      </p:sp>
      <p:sp>
        <p:nvSpPr>
          <p:cNvPr id="111" name="Google Shape;111;p6"/>
          <p:cNvSpPr txBox="1"/>
          <p:nvPr/>
        </p:nvSpPr>
        <p:spPr>
          <a:xfrm>
            <a:off x="188650" y="1968275"/>
            <a:ext cx="6480600" cy="66264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Arial"/>
                <a:ea typeface="Arial"/>
                <a:cs typeface="Arial"/>
                <a:sym typeface="Arial"/>
              </a:rPr>
              <a:t>T</a:t>
            </a:r>
            <a:r>
              <a:rPr b="0" i="0" lang="en-GB" sz="1400" u="none" cap="none" strike="noStrike">
                <a:solidFill>
                  <a:schemeClr val="dk1"/>
                </a:solidFill>
                <a:latin typeface="Arial"/>
                <a:ea typeface="Arial"/>
                <a:cs typeface="Arial"/>
                <a:sym typeface="Arial"/>
              </a:rPr>
              <a:t>he easiest way to contact the school is via email or telephone.  If your query is general, you will need to get in touch with the school office.  If your query is relating to lessons, you should get in touch with your child’s subject teacher.  If it is an emotional/social issue to do with your child, you should speak to your child’s form tutor (for basic issues) or your child’s Year Leader (for more serious issues).</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60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You are welcome to request a meeting with any member of staff, but we please ask that you either ring or email first to arrange an appointment.</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rPr b="1" i="0" lang="en-GB" sz="1400" u="none" cap="none" strike="noStrike">
                <a:solidFill>
                  <a:schemeClr val="dk1"/>
                </a:solidFill>
                <a:latin typeface="Arial"/>
                <a:ea typeface="Arial"/>
                <a:cs typeface="Arial"/>
                <a:sym typeface="Arial"/>
              </a:rPr>
              <a:t>Key Staff for Year 7</a:t>
            </a:r>
            <a:endParaRPr b="1" i="0" sz="1400" u="none" cap="none" strike="noStrike">
              <a:solidFill>
                <a:srgbClr val="000000"/>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Contact Details:</a:t>
            </a:r>
            <a:endParaRPr b="1" i="0" sz="14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	Sherburn High School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	Garden Lane				</a:t>
            </a:r>
            <a:endParaRPr b="0" i="0" sz="1400" u="none" cap="none" strike="noStrike">
              <a:solidFill>
                <a:schemeClr val="dk1"/>
              </a:solidFill>
              <a:latin typeface="Arial"/>
              <a:ea typeface="Arial"/>
              <a:cs typeface="Arial"/>
              <a:sym typeface="Arial"/>
            </a:endParaRPr>
          </a:p>
          <a:p>
            <a:pPr indent="457200" lvl="0" marL="0" marR="0" rtl="0" algn="just">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Sherburn in Elmet			</a:t>
            </a:r>
            <a:endParaRPr b="0" i="0" sz="1400" u="none" cap="none" strike="noStrike">
              <a:solidFill>
                <a:schemeClr val="dk1"/>
              </a:solidFill>
              <a:latin typeface="Arial"/>
              <a:ea typeface="Arial"/>
              <a:cs typeface="Arial"/>
              <a:sym typeface="Arial"/>
            </a:endParaRPr>
          </a:p>
          <a:p>
            <a:pPr indent="457200" lvl="0" marL="0" marR="0" rtl="0" algn="just">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Leeds</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	LS25 6AS</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Arial"/>
                <a:ea typeface="Arial"/>
                <a:cs typeface="Arial"/>
                <a:sym typeface="Arial"/>
              </a:rPr>
              <a:t>	Tel: 01977 682442</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Arial"/>
                <a:ea typeface="Arial"/>
                <a:cs typeface="Arial"/>
                <a:sym typeface="Arial"/>
              </a:rPr>
              <a:t>	</a:t>
            </a:r>
            <a:r>
              <a:rPr b="0" i="0" lang="en-GB" sz="1400" u="sng" cap="none" strike="noStrike">
                <a:solidFill>
                  <a:schemeClr val="hlink"/>
                </a:solidFill>
                <a:latin typeface="Arial"/>
                <a:ea typeface="Arial"/>
                <a:cs typeface="Arial"/>
                <a:sym typeface="Arial"/>
                <a:hlinkClick r:id="rId4"/>
              </a:rPr>
              <a:t>admin@shs.starmat.uk</a:t>
            </a:r>
            <a:endParaRPr b="0" i="0" sz="1200" u="none" cap="none" strike="noStrike">
              <a:solidFill>
                <a:schemeClr val="dk1"/>
              </a:solidFill>
              <a:latin typeface="Arial"/>
              <a:ea typeface="Arial"/>
              <a:cs typeface="Arial"/>
              <a:sym typeface="Arial"/>
            </a:endParaRPr>
          </a:p>
          <a:p>
            <a:pPr indent="0" lvl="0" marL="0" marR="0" rtl="0" algn="just">
              <a:lnSpc>
                <a:spcPct val="100000"/>
              </a:lnSpc>
              <a:spcBef>
                <a:spcPts val="600"/>
              </a:spcBef>
              <a:spcAft>
                <a:spcPts val="0"/>
              </a:spcAft>
              <a:buClr>
                <a:srgbClr val="000000"/>
              </a:buClr>
              <a:buSzPts val="1200"/>
              <a:buFont typeface="Arial"/>
              <a:buNone/>
            </a:pPr>
            <a:r>
              <a:rPr b="1" i="0" lang="en-GB" sz="1200" u="sng" cap="none" strike="noStrike">
                <a:solidFill>
                  <a:schemeClr val="dk1"/>
                </a:solidFill>
                <a:latin typeface="Arial"/>
                <a:ea typeface="Arial"/>
                <a:cs typeface="Arial"/>
                <a:sym typeface="Arial"/>
              </a:rPr>
              <a:t>	</a:t>
            </a:r>
            <a:r>
              <a:rPr b="0" i="0" lang="en-GB" sz="1400" u="sng" cap="none" strike="noStrike">
                <a:solidFill>
                  <a:schemeClr val="hlink"/>
                </a:solidFill>
                <a:latin typeface="Arial"/>
                <a:ea typeface="Arial"/>
                <a:cs typeface="Arial"/>
                <a:sym typeface="Arial"/>
                <a:hlinkClick r:id="rId5"/>
              </a:rPr>
              <a:t>www.sherburnhigh.co.uk</a:t>
            </a:r>
            <a:endParaRPr b="1" i="0" sz="1200" u="sng" cap="none" strike="noStrike">
              <a:solidFill>
                <a:schemeClr val="dk1"/>
              </a:solidFill>
              <a:latin typeface="Arial"/>
              <a:ea typeface="Arial"/>
              <a:cs typeface="Arial"/>
              <a:sym typeface="Arial"/>
            </a:endParaRPr>
          </a:p>
        </p:txBody>
      </p:sp>
      <p:graphicFrame>
        <p:nvGraphicFramePr>
          <p:cNvPr id="112" name="Google Shape;112;p6"/>
          <p:cNvGraphicFramePr/>
          <p:nvPr/>
        </p:nvGraphicFramePr>
        <p:xfrm>
          <a:off x="390855" y="4309767"/>
          <a:ext cx="3000000" cy="3000000"/>
        </p:xfrm>
        <a:graphic>
          <a:graphicData uri="http://schemas.openxmlformats.org/drawingml/2006/table">
            <a:tbl>
              <a:tblPr bandRow="1" firstRow="1">
                <a:noFill/>
                <a:tableStyleId>{728492E7-1CB8-484B-900D-404613BB897D}</a:tableStyleId>
              </a:tblPr>
              <a:tblGrid>
                <a:gridCol w="1514075"/>
                <a:gridCol w="1665250"/>
                <a:gridCol w="2913400"/>
              </a:tblGrid>
              <a:tr h="316700">
                <a:tc>
                  <a:txBody>
                    <a:bodyPr/>
                    <a:lstStyle/>
                    <a:p>
                      <a:pPr indent="0" lvl="0" marL="0" marR="0" rtl="0" algn="l">
                        <a:lnSpc>
                          <a:spcPct val="100000"/>
                        </a:lnSpc>
                        <a:spcBef>
                          <a:spcPts val="0"/>
                        </a:spcBef>
                        <a:spcAft>
                          <a:spcPts val="0"/>
                        </a:spcAft>
                        <a:buClr>
                          <a:srgbClr val="000000"/>
                        </a:buClr>
                        <a:buSzPts val="1400"/>
                        <a:buFont typeface="Arial"/>
                        <a:buNone/>
                      </a:pPr>
                      <a:r>
                        <a:rPr lang="en-GB">
                          <a:highlight>
                            <a:schemeClr val="lt1"/>
                          </a:highlight>
                          <a:latin typeface="Arial"/>
                          <a:ea typeface="Arial"/>
                          <a:cs typeface="Arial"/>
                          <a:sym typeface="Arial"/>
                        </a:rPr>
                        <a:t>Ms R Marsh</a:t>
                      </a:r>
                      <a:endParaRPr sz="1400" u="none" cap="none" strike="noStrike">
                        <a:highlight>
                          <a:schemeClr val="lt1"/>
                        </a:highlight>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a:highlight>
                            <a:schemeClr val="lt1"/>
                          </a:highlight>
                          <a:latin typeface="Arial"/>
                          <a:ea typeface="Arial"/>
                          <a:cs typeface="Arial"/>
                          <a:sym typeface="Arial"/>
                        </a:rPr>
                        <a:t>Transition Lead</a:t>
                      </a:r>
                      <a:endParaRPr sz="1400" u="none" cap="none" strike="noStrike">
                        <a:highlight>
                          <a:schemeClr val="lt1"/>
                        </a:highlight>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u="sng">
                          <a:solidFill>
                            <a:schemeClr val="hlink"/>
                          </a:solidFill>
                          <a:highlight>
                            <a:schemeClr val="lt1"/>
                          </a:highlight>
                          <a:latin typeface="Arial"/>
                          <a:ea typeface="Arial"/>
                          <a:cs typeface="Arial"/>
                          <a:sym typeface="Arial"/>
                          <a:hlinkClick r:id="rId6"/>
                        </a:rPr>
                        <a:t>transition</a:t>
                      </a:r>
                      <a:r>
                        <a:rPr lang="en-GB" sz="1400" u="sng" cap="none" strike="noStrike">
                          <a:solidFill>
                            <a:schemeClr val="hlink"/>
                          </a:solidFill>
                          <a:highlight>
                            <a:schemeClr val="lt1"/>
                          </a:highlight>
                          <a:latin typeface="Arial"/>
                          <a:ea typeface="Arial"/>
                          <a:cs typeface="Arial"/>
                          <a:sym typeface="Arial"/>
                          <a:hlinkClick r:id="rId7"/>
                        </a:rPr>
                        <a:t>@shs.starmat.uk</a:t>
                      </a:r>
                      <a:endParaRPr sz="1400" u="none" cap="none" strike="noStrike">
                        <a:highlight>
                          <a:schemeClr val="lt1"/>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solidFill>
                          <a:srgbClr val="0C0C0C"/>
                        </a:solidFill>
                        <a:highlight>
                          <a:schemeClr val="lt1"/>
                        </a:highlight>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Ms S Wilmot</a:t>
                      </a:r>
                      <a:endParaRPr sz="14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SENDCO</a:t>
                      </a:r>
                      <a:endParaRPr sz="14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sng" cap="none" strike="noStrike">
                          <a:solidFill>
                            <a:schemeClr val="hlink"/>
                          </a:solidFill>
                          <a:latin typeface="Arial"/>
                          <a:ea typeface="Arial"/>
                          <a:cs typeface="Arial"/>
                          <a:sym typeface="Arial"/>
                          <a:hlinkClick r:id="rId8"/>
                        </a:rPr>
                        <a:t>sarah.wilmot@shs.starmat.uk</a:t>
                      </a:r>
                      <a:endParaRPr sz="1400" u="none" cap="none" strike="noStrike">
                        <a:solidFill>
                          <a:srgbClr val="0C0C0C"/>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solidFill>
                          <a:srgbClr val="0C0C0C"/>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Mrs C Atkinson</a:t>
                      </a:r>
                      <a:endParaRPr sz="1400" u="none" cap="none" strike="noStrike"/>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latin typeface="Arial"/>
                          <a:ea typeface="Arial"/>
                          <a:cs typeface="Arial"/>
                          <a:sym typeface="Arial"/>
                        </a:rPr>
                        <a:t>Inclusion Leader</a:t>
                      </a:r>
                      <a:endParaRPr sz="1400" u="none" cap="none" strike="noStrike"/>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sng" cap="none" strike="noStrike">
                          <a:solidFill>
                            <a:schemeClr val="hlink"/>
                          </a:solidFill>
                          <a:latin typeface="Arial"/>
                          <a:ea typeface="Arial"/>
                          <a:cs typeface="Arial"/>
                          <a:sym typeface="Arial"/>
                          <a:hlinkClick r:id="rId9"/>
                        </a:rPr>
                        <a:t>carroll.atkinson@shs.starmat.uk</a:t>
                      </a:r>
                      <a:endParaRPr sz="1400" u="none" cap="none" strike="noStrike">
                        <a:solidFill>
                          <a:srgbClr val="0C0C0C"/>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solidFill>
                          <a:srgbClr val="0C0C0C"/>
                        </a:solidFill>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gdc30291517_0_31"/>
          <p:cNvSpPr/>
          <p:nvPr/>
        </p:nvSpPr>
        <p:spPr>
          <a:xfrm>
            <a:off x="188640" y="251520"/>
            <a:ext cx="6480600" cy="8640900"/>
          </a:xfrm>
          <a:prstGeom prst="roundRect">
            <a:avLst>
              <a:gd fmla="val 16667" name="adj"/>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pic>
        <p:nvPicPr>
          <p:cNvPr descr="http://www.sherburnhigh.co.uk/Slideshow/Image001.jpg" id="118" name="Google Shape;118;gdc30291517_0_31"/>
          <p:cNvPicPr preferRelativeResize="0"/>
          <p:nvPr/>
        </p:nvPicPr>
        <p:blipFill rotWithShape="1">
          <a:blip r:embed="rId3">
            <a:alphaModFix/>
          </a:blip>
          <a:srcRect b="0" l="0" r="0" t="0"/>
          <a:stretch/>
        </p:blipFill>
        <p:spPr>
          <a:xfrm>
            <a:off x="3020832" y="395537"/>
            <a:ext cx="816335" cy="653068"/>
          </a:xfrm>
          <a:prstGeom prst="rect">
            <a:avLst/>
          </a:prstGeom>
          <a:noFill/>
          <a:ln>
            <a:noFill/>
          </a:ln>
        </p:spPr>
      </p:pic>
      <p:sp>
        <p:nvSpPr>
          <p:cNvPr id="119" name="Google Shape;119;gdc30291517_0_31"/>
          <p:cNvSpPr txBox="1"/>
          <p:nvPr/>
        </p:nvSpPr>
        <p:spPr>
          <a:xfrm>
            <a:off x="332656" y="1115616"/>
            <a:ext cx="6153900" cy="4525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1" i="0" lang="en-GB" sz="2400" u="none" cap="none" strike="noStrike">
                <a:solidFill>
                  <a:schemeClr val="dk1"/>
                </a:solidFill>
                <a:latin typeface="Arial"/>
                <a:ea typeface="Arial"/>
                <a:cs typeface="Arial"/>
                <a:sym typeface="Arial"/>
              </a:rPr>
              <a:t>Curriculum Area Contact Information</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chemeClr val="dk1"/>
              </a:solidFill>
              <a:latin typeface="Arial"/>
              <a:ea typeface="Arial"/>
              <a:cs typeface="Arial"/>
              <a:sym typeface="Arial"/>
            </a:endParaRPr>
          </a:p>
        </p:txBody>
      </p:sp>
      <p:sp>
        <p:nvSpPr>
          <p:cNvPr id="120" name="Google Shape;120;gdc30291517_0_31"/>
          <p:cNvSpPr txBox="1"/>
          <p:nvPr/>
        </p:nvSpPr>
        <p:spPr>
          <a:xfrm>
            <a:off x="188650" y="1968275"/>
            <a:ext cx="6480600" cy="40224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6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1" i="0" sz="1400" u="none" cap="none" strike="noStrike">
              <a:solidFill>
                <a:srgbClr val="000000"/>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just">
              <a:lnSpc>
                <a:spcPct val="100000"/>
              </a:lnSpc>
              <a:spcBef>
                <a:spcPts val="70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just">
              <a:lnSpc>
                <a:spcPct val="100000"/>
              </a:lnSpc>
              <a:spcBef>
                <a:spcPts val="600"/>
              </a:spcBef>
              <a:spcAft>
                <a:spcPts val="0"/>
              </a:spcAft>
              <a:buClr>
                <a:srgbClr val="000000"/>
              </a:buClr>
              <a:buSzPts val="1200"/>
              <a:buFont typeface="Arial"/>
              <a:buNone/>
            </a:pPr>
            <a:r>
              <a:t/>
            </a:r>
            <a:endParaRPr b="1" i="0" sz="1200" u="sng" cap="none" strike="noStrike">
              <a:solidFill>
                <a:schemeClr val="dk1"/>
              </a:solidFill>
              <a:latin typeface="Arial"/>
              <a:ea typeface="Arial"/>
              <a:cs typeface="Arial"/>
              <a:sym typeface="Arial"/>
            </a:endParaRPr>
          </a:p>
        </p:txBody>
      </p:sp>
      <p:graphicFrame>
        <p:nvGraphicFramePr>
          <p:cNvPr id="121" name="Google Shape;121;gdc30291517_0_31"/>
          <p:cNvGraphicFramePr/>
          <p:nvPr/>
        </p:nvGraphicFramePr>
        <p:xfrm>
          <a:off x="335605" y="1636892"/>
          <a:ext cx="3000000" cy="3000000"/>
        </p:xfrm>
        <a:graphic>
          <a:graphicData uri="http://schemas.openxmlformats.org/drawingml/2006/table">
            <a:tbl>
              <a:tblPr bandRow="1" firstRow="1">
                <a:noFill/>
                <a:tableStyleId>{728492E7-1CB8-484B-900D-404613BB897D}</a:tableStyleId>
              </a:tblPr>
              <a:tblGrid>
                <a:gridCol w="1569325"/>
                <a:gridCol w="1665250"/>
                <a:gridCol w="2913400"/>
              </a:tblGrid>
              <a:tr h="316700">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English</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Mr C McAshton</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GB" sz="1300" u="sng" cap="none" strike="noStrike">
                          <a:solidFill>
                            <a:schemeClr val="hlink"/>
                          </a:solidFill>
                          <a:latin typeface="Arial"/>
                          <a:ea typeface="Arial"/>
                          <a:cs typeface="Arial"/>
                          <a:sym typeface="Arial"/>
                          <a:hlinkClick r:id="rId4"/>
                        </a:rPr>
                        <a:t>callum.mcashton@shs.starmat.uk</a:t>
                      </a:r>
                      <a:endParaRPr sz="1300" u="none" cap="none" strike="noStrike">
                        <a:solidFill>
                          <a:srgbClr val="0C0C0C"/>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sz="1300" u="none" cap="none" strike="noStrike">
                        <a:solidFill>
                          <a:srgbClr val="0C0C0C"/>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Mathematics</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Miss L Beardsworth</a:t>
                      </a:r>
                      <a:endParaRPr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GB" sz="1300" u="sng" cap="none" strike="noStrike">
                          <a:solidFill>
                            <a:schemeClr val="hlink"/>
                          </a:solidFill>
                          <a:latin typeface="Arial"/>
                          <a:ea typeface="Arial"/>
                          <a:cs typeface="Arial"/>
                          <a:sym typeface="Arial"/>
                          <a:hlinkClick r:id="rId5"/>
                        </a:rPr>
                        <a:t>laura.beardsworth@shs.starmat.uk</a:t>
                      </a:r>
                      <a:endParaRPr sz="1300" u="none" cap="none" strike="noStrike">
                        <a:solidFill>
                          <a:srgbClr val="0C0C0C"/>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Science</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Mr C Hampton</a:t>
                      </a:r>
                      <a:endParaRPr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GB" sz="1300" u="sng" cap="none" strike="noStrike">
                          <a:solidFill>
                            <a:schemeClr val="hlink"/>
                          </a:solidFill>
                          <a:latin typeface="Arial"/>
                          <a:ea typeface="Arial"/>
                          <a:cs typeface="Arial"/>
                          <a:sym typeface="Arial"/>
                          <a:hlinkClick r:id="rId6"/>
                        </a:rPr>
                        <a:t>chris.hampton@shs.starmat.uk</a:t>
                      </a:r>
                      <a:endParaRPr sz="1300" u="none" cap="none" strike="noStrike">
                        <a:solidFill>
                          <a:srgbClr val="0C0C0C"/>
                        </a:solidFill>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Creative</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GB" sz="1300" u="none" cap="none" strike="noStrike">
                          <a:latin typeface="Arial"/>
                          <a:ea typeface="Arial"/>
                          <a:cs typeface="Arial"/>
                          <a:sym typeface="Arial"/>
                        </a:rPr>
                        <a:t>Mrs L Jamieson</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sng" cap="none" strike="noStrike">
                          <a:solidFill>
                            <a:schemeClr val="hlink"/>
                          </a:solidFill>
                          <a:latin typeface="Arial"/>
                          <a:ea typeface="Arial"/>
                          <a:cs typeface="Arial"/>
                          <a:sym typeface="Arial"/>
                          <a:hlinkClick r:id="rId7"/>
                        </a:rPr>
                        <a:t>leah.jamieson@shs.starmat.uk</a:t>
                      </a:r>
                      <a:endParaRPr sz="14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Drama</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Mrs N Caldwell</a:t>
                      </a:r>
                      <a:endParaRPr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GB" sz="1300" u="sng" cap="none" strike="noStrike">
                          <a:solidFill>
                            <a:schemeClr val="hlink"/>
                          </a:solidFill>
                          <a:latin typeface="Arial"/>
                          <a:ea typeface="Arial"/>
                          <a:cs typeface="Arial"/>
                          <a:sym typeface="Arial"/>
                          <a:hlinkClick r:id="rId8"/>
                        </a:rPr>
                        <a:t>natalie.caldwell@shs.starmat.uk</a:t>
                      </a:r>
                      <a:endParaRPr sz="1300" u="none" cap="none" strike="noStrike">
                        <a:solidFill>
                          <a:srgbClr val="0C0C0C"/>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sz="1300" u="none" cap="none" strike="noStrike">
                        <a:solidFill>
                          <a:srgbClr val="0C0C0C"/>
                        </a:solidFill>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Geography</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Mrs J Goulding</a:t>
                      </a:r>
                      <a:endParaRPr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GB" sz="1300" u="sng" cap="none" strike="noStrike">
                          <a:solidFill>
                            <a:schemeClr val="hlink"/>
                          </a:solidFill>
                          <a:latin typeface="Arial"/>
                          <a:ea typeface="Arial"/>
                          <a:cs typeface="Arial"/>
                          <a:sym typeface="Arial"/>
                          <a:hlinkClick r:id="rId9"/>
                        </a:rPr>
                        <a:t>jodie.goulding@shs.starmat.uk</a:t>
                      </a:r>
                      <a:endParaRPr sz="1300" u="none" cap="none" strike="noStrike">
                        <a:solidFill>
                          <a:srgbClr val="0C0C0C"/>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sz="1300" u="none" cap="none" strike="noStrike">
                        <a:solidFill>
                          <a:srgbClr val="0C0C0C"/>
                        </a:solidFill>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Health and Social Care</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Miss C Dodd</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GB" sz="1300" u="sng" cap="none" strike="noStrike">
                          <a:solidFill>
                            <a:schemeClr val="hlink"/>
                          </a:solidFill>
                          <a:latin typeface="Arial"/>
                          <a:ea typeface="Arial"/>
                          <a:cs typeface="Arial"/>
                          <a:sym typeface="Arial"/>
                          <a:hlinkClick r:id="rId10"/>
                        </a:rPr>
                        <a:t>charlotte.dodd@shs.starmat.uk</a:t>
                      </a:r>
                      <a:endParaRPr sz="1300" u="none" cap="none" strike="noStrike">
                        <a:solidFill>
                          <a:srgbClr val="0C0C0C"/>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sz="1300" u="none" cap="none" strike="noStrike">
                        <a:solidFill>
                          <a:srgbClr val="0C0C0C"/>
                        </a:solidFill>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History</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GB" sz="1300" u="none" cap="none" strike="noStrike">
                          <a:latin typeface="Arial"/>
                          <a:ea typeface="Arial"/>
                          <a:cs typeface="Arial"/>
                          <a:sym typeface="Arial"/>
                        </a:rPr>
                        <a:t>Mrs N Kesterton</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sng" cap="none" strike="noStrike">
                          <a:solidFill>
                            <a:schemeClr val="hlink"/>
                          </a:solidFill>
                          <a:latin typeface="Arial"/>
                          <a:ea typeface="Arial"/>
                          <a:cs typeface="Arial"/>
                          <a:sym typeface="Arial"/>
                          <a:hlinkClick r:id="rId11"/>
                        </a:rPr>
                        <a:t>natalie.kesterton@shs.starmat.uk</a:t>
                      </a:r>
                      <a:endParaRPr sz="1400" u="sng"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ICT and Business Studies</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Mrs V Taylor</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GB" sz="1300" u="sng" cap="none" strike="noStrike">
                          <a:solidFill>
                            <a:schemeClr val="hlink"/>
                          </a:solidFill>
                          <a:latin typeface="Arial"/>
                          <a:ea typeface="Arial"/>
                          <a:cs typeface="Arial"/>
                          <a:sym typeface="Arial"/>
                          <a:hlinkClick r:id="rId12"/>
                        </a:rPr>
                        <a:t>victoria.taylor@shs.starmat.uk</a:t>
                      </a:r>
                      <a:endParaRPr sz="1300" u="sng" cap="none" strike="noStrike">
                        <a:solidFill>
                          <a:srgbClr val="0C0C0C"/>
                        </a:solidFill>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MFL</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300">
                          <a:highlight>
                            <a:schemeClr val="lt1"/>
                          </a:highlight>
                          <a:latin typeface="Arial"/>
                          <a:ea typeface="Arial"/>
                          <a:cs typeface="Arial"/>
                          <a:sym typeface="Arial"/>
                        </a:rPr>
                        <a:t>Mrs H Kibble</a:t>
                      </a:r>
                      <a:endParaRPr sz="1300" u="none" cap="none" strike="noStrike">
                        <a:highlight>
                          <a:schemeClr val="lt1"/>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sz="1300" u="none" cap="none" strike="noStrike">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GB" sz="1300" u="sng">
                          <a:solidFill>
                            <a:schemeClr val="hlink"/>
                          </a:solidFill>
                          <a:latin typeface="Arial"/>
                          <a:ea typeface="Arial"/>
                          <a:cs typeface="Arial"/>
                          <a:sym typeface="Arial"/>
                          <a:hlinkClick r:id="rId13"/>
                        </a:rPr>
                        <a:t>hayley.kibble@shs.starmat.uk</a:t>
                      </a:r>
                      <a:endParaRPr sz="1300" u="none" cap="none" strike="noStrike">
                        <a:solidFill>
                          <a:srgbClr val="0C0C0C"/>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Music</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Miss C Connell</a:t>
                      </a:r>
                      <a:endParaRPr sz="13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GB" sz="1300" u="sng" cap="none" strike="noStrike">
                          <a:solidFill>
                            <a:schemeClr val="hlink"/>
                          </a:solidFill>
                          <a:latin typeface="Arial"/>
                          <a:ea typeface="Arial"/>
                          <a:cs typeface="Arial"/>
                          <a:sym typeface="Arial"/>
                          <a:hlinkClick r:id="rId14"/>
                        </a:rPr>
                        <a:t>claire.connell@shs.starmat.uk</a:t>
                      </a:r>
                      <a:endParaRPr sz="1300" u="none" cap="none" strike="noStrike">
                        <a:solidFill>
                          <a:srgbClr val="0C0C0C"/>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sz="1300" u="none" cap="none" strike="noStrike">
                        <a:solidFill>
                          <a:srgbClr val="0C0C0C"/>
                        </a:solidFill>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Physical Education</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300" u="none" cap="none" strike="noStrike">
                          <a:latin typeface="Arial"/>
                          <a:ea typeface="Arial"/>
                          <a:cs typeface="Arial"/>
                          <a:sym typeface="Arial"/>
                        </a:rPr>
                        <a:t>Mr L Stubbins</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GB" sz="1300" u="sng" cap="none" strike="noStrike">
                          <a:solidFill>
                            <a:schemeClr val="hlink"/>
                          </a:solidFill>
                          <a:latin typeface="Arial"/>
                          <a:ea typeface="Arial"/>
                          <a:cs typeface="Arial"/>
                          <a:sym typeface="Arial"/>
                          <a:hlinkClick r:id="rId15"/>
                        </a:rPr>
                        <a:t>luke.stubbins@shs.starmat.uk</a:t>
                      </a:r>
                      <a:endParaRPr sz="1300" u="none" cap="none" strike="noStrike">
                        <a:solidFill>
                          <a:srgbClr val="0C0C0C"/>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t/>
                      </a:r>
                      <a:endParaRPr sz="1300" u="none" cap="none" strike="noStrike">
                        <a:solidFill>
                          <a:srgbClr val="0C0C0C"/>
                        </a:solidFill>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1500">
                <a:tc>
                  <a:txBody>
                    <a:bodyPr/>
                    <a:lstStyle/>
                    <a:p>
                      <a:pPr indent="0" lvl="0" marL="0" marR="0" rtl="0" algn="l">
                        <a:lnSpc>
                          <a:spcPct val="100000"/>
                        </a:lnSpc>
                        <a:spcBef>
                          <a:spcPts val="0"/>
                        </a:spcBef>
                        <a:spcAft>
                          <a:spcPts val="0"/>
                        </a:spcAft>
                        <a:buClr>
                          <a:srgbClr val="000000"/>
                        </a:buClr>
                        <a:buSzPts val="1300"/>
                        <a:buFont typeface="Arial"/>
                        <a:buNone/>
                      </a:pPr>
                      <a:r>
                        <a:rPr lang="en-GB" sz="1300" u="none" cap="none" strike="noStrike">
                          <a:latin typeface="Arial"/>
                          <a:ea typeface="Arial"/>
                          <a:cs typeface="Arial"/>
                          <a:sym typeface="Arial"/>
                        </a:rPr>
                        <a:t>Religious Education</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GB" sz="1300" u="none" cap="none" strike="noStrike">
                          <a:latin typeface="Arial"/>
                          <a:ea typeface="Arial"/>
                          <a:cs typeface="Arial"/>
                          <a:sym typeface="Arial"/>
                        </a:rPr>
                        <a:t>Mr A Easton</a:t>
                      </a:r>
                      <a:endParaRPr sz="13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sng" cap="none" strike="noStrike">
                          <a:solidFill>
                            <a:schemeClr val="hlink"/>
                          </a:solidFill>
                          <a:latin typeface="Arial"/>
                          <a:ea typeface="Arial"/>
                          <a:cs typeface="Arial"/>
                          <a:sym typeface="Arial"/>
                          <a:hlinkClick r:id="rId16"/>
                        </a:rPr>
                        <a:t>alex.easton@shs.starmat.uk</a:t>
                      </a:r>
                      <a:endParaRPr sz="1400" u="none" cap="none" strike="noStrike">
                        <a:latin typeface="Arial"/>
                        <a:ea typeface="Arial"/>
                        <a:cs typeface="Arial"/>
                        <a:sym typeface="Arial"/>
                      </a:endParaRPr>
                    </a:p>
                  </a:txBody>
                  <a:tcPr marT="45725" marB="45725" marR="91450" marL="91450">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g1de009e6529_1_34"/>
          <p:cNvSpPr/>
          <p:nvPr/>
        </p:nvSpPr>
        <p:spPr>
          <a:xfrm>
            <a:off x="188640" y="251520"/>
            <a:ext cx="6480600" cy="8640900"/>
          </a:xfrm>
          <a:prstGeom prst="roundRect">
            <a:avLst>
              <a:gd fmla="val 16667" name="adj"/>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7" name="Google Shape;127;g1de009e6529_1_34"/>
          <p:cNvSpPr txBox="1"/>
          <p:nvPr/>
        </p:nvSpPr>
        <p:spPr>
          <a:xfrm>
            <a:off x="276250" y="2091925"/>
            <a:ext cx="6131100" cy="63129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rgbClr val="000000"/>
              </a:buClr>
              <a:buSzPts val="1250"/>
              <a:buFont typeface="Arial"/>
              <a:buNone/>
            </a:pPr>
            <a:r>
              <a:t/>
            </a:r>
            <a:endParaRPr b="1" i="0" sz="1250" u="none" cap="none" strike="noStrike">
              <a:solidFill>
                <a:srgbClr val="4D4D4D"/>
              </a:solidFill>
              <a:latin typeface="Arial"/>
              <a:ea typeface="Arial"/>
              <a:cs typeface="Arial"/>
              <a:sym typeface="Arial"/>
            </a:endParaRPr>
          </a:p>
          <a:p>
            <a:pPr indent="0" lvl="0" marL="0" marR="0" rtl="0" algn="l">
              <a:lnSpc>
                <a:spcPct val="115000"/>
              </a:lnSpc>
              <a:spcBef>
                <a:spcPts val="1500"/>
              </a:spcBef>
              <a:spcAft>
                <a:spcPts val="0"/>
              </a:spcAft>
              <a:buClr>
                <a:srgbClr val="000000"/>
              </a:buClr>
              <a:buSzPts val="1250"/>
              <a:buFont typeface="Arial"/>
              <a:buNone/>
            </a:pPr>
            <a:r>
              <a:rPr b="1" i="0" lang="en-GB" sz="1250" u="none" cap="none" strike="noStrike">
                <a:solidFill>
                  <a:srgbClr val="4D4D4D"/>
                </a:solidFill>
                <a:latin typeface="Arial"/>
                <a:ea typeface="Arial"/>
                <a:cs typeface="Arial"/>
                <a:sym typeface="Arial"/>
              </a:rPr>
              <a:t>The School Planner</a:t>
            </a:r>
            <a:endParaRPr b="1" i="0" sz="1250" u="none" cap="none" strike="noStrike">
              <a:solidFill>
                <a:srgbClr val="4D4D4D"/>
              </a:solidFill>
              <a:latin typeface="Arial"/>
              <a:ea typeface="Arial"/>
              <a:cs typeface="Arial"/>
              <a:sym typeface="Arial"/>
            </a:endParaRPr>
          </a:p>
          <a:p>
            <a:pPr indent="0" lvl="0" marL="0" marR="0" rtl="0" algn="l">
              <a:lnSpc>
                <a:spcPct val="115000"/>
              </a:lnSpc>
              <a:spcBef>
                <a:spcPts val="1500"/>
              </a:spcBef>
              <a:spcAft>
                <a:spcPts val="0"/>
              </a:spcAft>
              <a:buClr>
                <a:srgbClr val="000000"/>
              </a:buClr>
              <a:buSzPts val="1250"/>
              <a:buFont typeface="Arial"/>
              <a:buNone/>
            </a:pPr>
            <a:r>
              <a:rPr b="0" i="0" lang="en-GB" sz="1250" u="none" cap="none" strike="noStrike">
                <a:solidFill>
                  <a:srgbClr val="4D4D4D"/>
                </a:solidFill>
                <a:latin typeface="Arial"/>
                <a:ea typeface="Arial"/>
                <a:cs typeface="Arial"/>
                <a:sym typeface="Arial"/>
              </a:rPr>
              <a:t> Regular checks are made to see that all students are using planners correctly. The planner is an excellent means of communication between home and school. A planner which is poorly kept, has graffiti in it and has a lack of information in it – such as no homework, is an indication of a student who is underachieving and would be of concern to us and no doubt of concern to parents/carers. Students who graffiti their planner will be expected to purchase a new one.</a:t>
            </a:r>
            <a:endParaRPr b="0" i="0" sz="1250" u="none" cap="none" strike="noStrike">
              <a:solidFill>
                <a:srgbClr val="4D4D4D"/>
              </a:solidFill>
              <a:latin typeface="Arial"/>
              <a:ea typeface="Arial"/>
              <a:cs typeface="Arial"/>
              <a:sym typeface="Arial"/>
            </a:endParaRPr>
          </a:p>
          <a:p>
            <a:pPr indent="0" lvl="0" marL="0" marR="0" rtl="0" algn="l">
              <a:lnSpc>
                <a:spcPct val="115000"/>
              </a:lnSpc>
              <a:spcBef>
                <a:spcPts val="1500"/>
              </a:spcBef>
              <a:spcAft>
                <a:spcPts val="0"/>
              </a:spcAft>
              <a:buClr>
                <a:srgbClr val="000000"/>
              </a:buClr>
              <a:buSzPts val="1250"/>
              <a:buFont typeface="Arial"/>
              <a:buNone/>
            </a:pPr>
            <a:r>
              <a:rPr b="0" i="0" lang="en-GB" sz="1250" u="none" cap="none" strike="noStrike">
                <a:solidFill>
                  <a:srgbClr val="4D4D4D"/>
                </a:solidFill>
                <a:latin typeface="Arial"/>
                <a:ea typeface="Arial"/>
                <a:cs typeface="Arial"/>
                <a:sym typeface="Arial"/>
              </a:rPr>
              <a:t> </a:t>
            </a:r>
            <a:r>
              <a:rPr b="1" i="0" lang="en-GB" sz="1250" u="none" cap="none" strike="noStrike">
                <a:solidFill>
                  <a:srgbClr val="4D4D4D"/>
                </a:solidFill>
                <a:latin typeface="Arial"/>
                <a:ea typeface="Arial"/>
                <a:cs typeface="Arial"/>
                <a:sym typeface="Arial"/>
              </a:rPr>
              <a:t>Ready to Learn: Equipment</a:t>
            </a:r>
            <a:endParaRPr b="1" i="0" sz="1250" u="none" cap="none" strike="noStrike">
              <a:solidFill>
                <a:srgbClr val="4D4D4D"/>
              </a:solidFill>
              <a:latin typeface="Arial"/>
              <a:ea typeface="Arial"/>
              <a:cs typeface="Arial"/>
              <a:sym typeface="Arial"/>
            </a:endParaRPr>
          </a:p>
          <a:p>
            <a:pPr indent="0" lvl="0" marL="0" marR="0" rtl="0" algn="l">
              <a:lnSpc>
                <a:spcPct val="115000"/>
              </a:lnSpc>
              <a:spcBef>
                <a:spcPts val="1500"/>
              </a:spcBef>
              <a:spcAft>
                <a:spcPts val="0"/>
              </a:spcAft>
              <a:buClr>
                <a:srgbClr val="000000"/>
              </a:buClr>
              <a:buSzPts val="1250"/>
              <a:buFont typeface="Arial"/>
              <a:buNone/>
            </a:pPr>
            <a:r>
              <a:rPr b="0" i="0" lang="en-GB" sz="1250" u="none" cap="none" strike="noStrike">
                <a:solidFill>
                  <a:srgbClr val="4D4D4D"/>
                </a:solidFill>
                <a:latin typeface="Arial"/>
                <a:ea typeface="Arial"/>
                <a:cs typeface="Arial"/>
                <a:sym typeface="Arial"/>
              </a:rPr>
              <a:t>Students will need the following equipment:</a:t>
            </a:r>
            <a:endParaRPr b="0" i="0" sz="1250" u="none" cap="none" strike="noStrike">
              <a:solidFill>
                <a:srgbClr val="4D4D4D"/>
              </a:solidFill>
              <a:latin typeface="Arial"/>
              <a:ea typeface="Arial"/>
              <a:cs typeface="Arial"/>
              <a:sym typeface="Arial"/>
            </a:endParaRPr>
          </a:p>
          <a:p>
            <a:pPr indent="-307975" lvl="0" marL="736600" marR="0" rtl="0" algn="l">
              <a:lnSpc>
                <a:spcPct val="115000"/>
              </a:lnSpc>
              <a:spcBef>
                <a:spcPts val="1500"/>
              </a:spcBef>
              <a:spcAft>
                <a:spcPts val="0"/>
              </a:spcAft>
              <a:buClr>
                <a:srgbClr val="4D4D4D"/>
              </a:buClr>
              <a:buSzPts val="1250"/>
              <a:buFont typeface="Arial"/>
              <a:buChar char="●"/>
            </a:pPr>
            <a:r>
              <a:rPr b="0" i="0" lang="en-GB" sz="1250" u="none" cap="none" strike="noStrike">
                <a:solidFill>
                  <a:srgbClr val="4D4D4D"/>
                </a:solidFill>
                <a:latin typeface="Arial"/>
                <a:ea typeface="Arial"/>
                <a:cs typeface="Arial"/>
                <a:sym typeface="Arial"/>
              </a:rPr>
              <a:t>2 blue/black pens</a:t>
            </a:r>
            <a:endParaRPr b="0" i="0" sz="1250" u="none" cap="none" strike="noStrike">
              <a:solidFill>
                <a:srgbClr val="4D4D4D"/>
              </a:solidFill>
              <a:latin typeface="Arial"/>
              <a:ea typeface="Arial"/>
              <a:cs typeface="Arial"/>
              <a:sym typeface="Arial"/>
            </a:endParaRPr>
          </a:p>
          <a:p>
            <a:pPr indent="-307975" lvl="0" marL="736600" marR="0" rtl="0" algn="l">
              <a:lnSpc>
                <a:spcPct val="115000"/>
              </a:lnSpc>
              <a:spcBef>
                <a:spcPts val="0"/>
              </a:spcBef>
              <a:spcAft>
                <a:spcPts val="0"/>
              </a:spcAft>
              <a:buClr>
                <a:srgbClr val="4D4D4D"/>
              </a:buClr>
              <a:buSzPts val="1250"/>
              <a:buFont typeface="Arial"/>
              <a:buChar char="●"/>
            </a:pPr>
            <a:r>
              <a:rPr b="0" i="0" lang="en-GB" sz="1250" u="none" cap="none" strike="noStrike">
                <a:solidFill>
                  <a:srgbClr val="4D4D4D"/>
                </a:solidFill>
                <a:latin typeface="Arial"/>
                <a:ea typeface="Arial"/>
                <a:cs typeface="Arial"/>
                <a:sym typeface="Arial"/>
              </a:rPr>
              <a:t>1 pencil</a:t>
            </a:r>
            <a:endParaRPr b="0" i="0" sz="1250" u="none" cap="none" strike="noStrike">
              <a:solidFill>
                <a:srgbClr val="4D4D4D"/>
              </a:solidFill>
              <a:latin typeface="Arial"/>
              <a:ea typeface="Arial"/>
              <a:cs typeface="Arial"/>
              <a:sym typeface="Arial"/>
            </a:endParaRPr>
          </a:p>
          <a:p>
            <a:pPr indent="-307975" lvl="0" marL="736600" marR="0" rtl="0" algn="l">
              <a:lnSpc>
                <a:spcPct val="115000"/>
              </a:lnSpc>
              <a:spcBef>
                <a:spcPts val="0"/>
              </a:spcBef>
              <a:spcAft>
                <a:spcPts val="0"/>
              </a:spcAft>
              <a:buClr>
                <a:srgbClr val="4D4D4D"/>
              </a:buClr>
              <a:buSzPts val="1250"/>
              <a:buFont typeface="Arial"/>
              <a:buChar char="●"/>
            </a:pPr>
            <a:r>
              <a:rPr b="0" i="0" lang="en-GB" sz="1250" u="none" cap="none" strike="noStrike">
                <a:solidFill>
                  <a:srgbClr val="4D4D4D"/>
                </a:solidFill>
                <a:latin typeface="Arial"/>
                <a:ea typeface="Arial"/>
                <a:cs typeface="Arial"/>
                <a:sym typeface="Arial"/>
              </a:rPr>
              <a:t>A ruler</a:t>
            </a:r>
            <a:endParaRPr b="0" i="0" sz="1250" u="none" cap="none" strike="noStrike">
              <a:solidFill>
                <a:srgbClr val="4D4D4D"/>
              </a:solidFill>
              <a:latin typeface="Arial"/>
              <a:ea typeface="Arial"/>
              <a:cs typeface="Arial"/>
              <a:sym typeface="Arial"/>
            </a:endParaRPr>
          </a:p>
          <a:p>
            <a:pPr indent="-307975" lvl="0" marL="736600" marR="0" rtl="0" algn="l">
              <a:lnSpc>
                <a:spcPct val="115000"/>
              </a:lnSpc>
              <a:spcBef>
                <a:spcPts val="0"/>
              </a:spcBef>
              <a:spcAft>
                <a:spcPts val="0"/>
              </a:spcAft>
              <a:buClr>
                <a:srgbClr val="4D4D4D"/>
              </a:buClr>
              <a:buSzPts val="1250"/>
              <a:buFont typeface="Arial"/>
              <a:buChar char="●"/>
            </a:pPr>
            <a:r>
              <a:rPr b="0" i="0" lang="en-GB" sz="1250" u="none" cap="none" strike="noStrike">
                <a:solidFill>
                  <a:srgbClr val="4D4D4D"/>
                </a:solidFill>
                <a:latin typeface="Arial"/>
                <a:ea typeface="Arial"/>
                <a:cs typeface="Arial"/>
                <a:sym typeface="Arial"/>
              </a:rPr>
              <a:t>An eraser</a:t>
            </a:r>
            <a:endParaRPr b="0" i="0" sz="1250" u="none" cap="none" strike="noStrike">
              <a:solidFill>
                <a:srgbClr val="4D4D4D"/>
              </a:solidFill>
              <a:latin typeface="Arial"/>
              <a:ea typeface="Arial"/>
              <a:cs typeface="Arial"/>
              <a:sym typeface="Arial"/>
            </a:endParaRPr>
          </a:p>
          <a:p>
            <a:pPr indent="-307975" lvl="0" marL="736600" marR="0" rtl="0" algn="l">
              <a:lnSpc>
                <a:spcPct val="115000"/>
              </a:lnSpc>
              <a:spcBef>
                <a:spcPts val="0"/>
              </a:spcBef>
              <a:spcAft>
                <a:spcPts val="0"/>
              </a:spcAft>
              <a:buClr>
                <a:srgbClr val="4D4D4D"/>
              </a:buClr>
              <a:buSzPts val="1250"/>
              <a:buFont typeface="Arial"/>
              <a:buChar char="●"/>
            </a:pPr>
            <a:r>
              <a:rPr b="0" i="0" lang="en-GB" sz="1250" u="none" cap="none" strike="noStrike">
                <a:solidFill>
                  <a:srgbClr val="4D4D4D"/>
                </a:solidFill>
                <a:latin typeface="Arial"/>
                <a:ea typeface="Arial"/>
                <a:cs typeface="Arial"/>
                <a:sym typeface="Arial"/>
              </a:rPr>
              <a:t>A yellow highlighter pen</a:t>
            </a:r>
            <a:endParaRPr b="0" i="0" sz="1250" u="none" cap="none" strike="noStrike">
              <a:solidFill>
                <a:srgbClr val="4D4D4D"/>
              </a:solidFill>
              <a:latin typeface="Arial"/>
              <a:ea typeface="Arial"/>
              <a:cs typeface="Arial"/>
              <a:sym typeface="Arial"/>
            </a:endParaRPr>
          </a:p>
          <a:p>
            <a:pPr indent="-307975" lvl="0" marL="736600" marR="0" rtl="0" algn="l">
              <a:lnSpc>
                <a:spcPct val="115000"/>
              </a:lnSpc>
              <a:spcBef>
                <a:spcPts val="0"/>
              </a:spcBef>
              <a:spcAft>
                <a:spcPts val="0"/>
              </a:spcAft>
              <a:buClr>
                <a:srgbClr val="4D4D4D"/>
              </a:buClr>
              <a:buSzPts val="1250"/>
              <a:buFont typeface="Arial"/>
              <a:buChar char="●"/>
            </a:pPr>
            <a:r>
              <a:rPr b="0" i="0" lang="en-GB" sz="1250" u="none" cap="none" strike="noStrike">
                <a:solidFill>
                  <a:srgbClr val="4D4D4D"/>
                </a:solidFill>
                <a:latin typeface="Arial"/>
                <a:ea typeface="Arial"/>
                <a:cs typeface="Arial"/>
                <a:sym typeface="Arial"/>
              </a:rPr>
              <a:t>A red pen</a:t>
            </a:r>
            <a:endParaRPr b="0" i="0" sz="1250" u="none" cap="none" strike="noStrike">
              <a:solidFill>
                <a:srgbClr val="4D4D4D"/>
              </a:solidFill>
              <a:latin typeface="Arial"/>
              <a:ea typeface="Arial"/>
              <a:cs typeface="Arial"/>
              <a:sym typeface="Arial"/>
            </a:endParaRPr>
          </a:p>
          <a:p>
            <a:pPr indent="-307975" lvl="0" marL="736600" marR="0" rtl="0" algn="l">
              <a:lnSpc>
                <a:spcPct val="115000"/>
              </a:lnSpc>
              <a:spcBef>
                <a:spcPts val="0"/>
              </a:spcBef>
              <a:spcAft>
                <a:spcPts val="0"/>
              </a:spcAft>
              <a:buClr>
                <a:srgbClr val="4D4D4D"/>
              </a:buClr>
              <a:buSzPts val="1250"/>
              <a:buFont typeface="Arial"/>
              <a:buChar char="●"/>
            </a:pPr>
            <a:r>
              <a:rPr b="0" i="0" lang="en-GB" sz="1250" u="none" cap="none" strike="noStrike">
                <a:solidFill>
                  <a:srgbClr val="4D4D4D"/>
                </a:solidFill>
                <a:latin typeface="Arial"/>
                <a:ea typeface="Arial"/>
                <a:cs typeface="Arial"/>
                <a:sym typeface="Arial"/>
              </a:rPr>
              <a:t>A packet of pencils</a:t>
            </a:r>
            <a:endParaRPr b="0" i="0" sz="1250" u="none" cap="none" strike="noStrike">
              <a:solidFill>
                <a:srgbClr val="4D4D4D"/>
              </a:solidFill>
              <a:latin typeface="Arial"/>
              <a:ea typeface="Arial"/>
              <a:cs typeface="Arial"/>
              <a:sym typeface="Arial"/>
            </a:endParaRPr>
          </a:p>
          <a:p>
            <a:pPr indent="-307975" lvl="0" marL="736600" marR="0" rtl="0" algn="l">
              <a:lnSpc>
                <a:spcPct val="115000"/>
              </a:lnSpc>
              <a:spcBef>
                <a:spcPts val="0"/>
              </a:spcBef>
              <a:spcAft>
                <a:spcPts val="0"/>
              </a:spcAft>
              <a:buClr>
                <a:srgbClr val="4D4D4D"/>
              </a:buClr>
              <a:buSzPts val="1250"/>
              <a:buFont typeface="Arial"/>
              <a:buChar char="●"/>
            </a:pPr>
            <a:r>
              <a:rPr b="0" i="0" lang="en-GB" sz="1250" u="none" cap="none" strike="noStrike">
                <a:solidFill>
                  <a:srgbClr val="4D4D4D"/>
                </a:solidFill>
                <a:latin typeface="Arial"/>
                <a:ea typeface="Arial"/>
                <a:cs typeface="Arial"/>
                <a:sym typeface="Arial"/>
              </a:rPr>
              <a:t>A glue stick</a:t>
            </a:r>
            <a:endParaRPr b="0" i="0" sz="1250" u="none" cap="none" strike="noStrike">
              <a:solidFill>
                <a:srgbClr val="4D4D4D"/>
              </a:solidFill>
              <a:latin typeface="Arial"/>
              <a:ea typeface="Arial"/>
              <a:cs typeface="Arial"/>
              <a:sym typeface="Arial"/>
            </a:endParaRPr>
          </a:p>
          <a:p>
            <a:pPr indent="-307975" lvl="0" marL="736600" marR="0" rtl="0" algn="l">
              <a:lnSpc>
                <a:spcPct val="115000"/>
              </a:lnSpc>
              <a:spcBef>
                <a:spcPts val="0"/>
              </a:spcBef>
              <a:spcAft>
                <a:spcPts val="0"/>
              </a:spcAft>
              <a:buClr>
                <a:srgbClr val="4D4D4D"/>
              </a:buClr>
              <a:buSzPts val="1250"/>
              <a:buFont typeface="Arial"/>
              <a:buChar char="●"/>
            </a:pPr>
            <a:r>
              <a:rPr b="0" i="0" lang="en-GB" sz="1250" u="none" cap="none" strike="noStrike">
                <a:solidFill>
                  <a:srgbClr val="4D4D4D"/>
                </a:solidFill>
                <a:latin typeface="Arial"/>
                <a:ea typeface="Arial"/>
                <a:cs typeface="Arial"/>
                <a:sym typeface="Arial"/>
              </a:rPr>
              <a:t>A blue or black whiteboard pen</a:t>
            </a:r>
            <a:endParaRPr b="0" i="0" sz="1250" u="none" cap="none" strike="noStrike">
              <a:solidFill>
                <a:srgbClr val="4D4D4D"/>
              </a:solidFill>
              <a:latin typeface="Arial"/>
              <a:ea typeface="Arial"/>
              <a:cs typeface="Arial"/>
              <a:sym typeface="Arial"/>
            </a:endParaRPr>
          </a:p>
          <a:p>
            <a:pPr indent="-307975" lvl="0" marL="736600" marR="0" rtl="0" algn="l">
              <a:lnSpc>
                <a:spcPct val="100000"/>
              </a:lnSpc>
              <a:spcBef>
                <a:spcPts val="0"/>
              </a:spcBef>
              <a:spcAft>
                <a:spcPts val="0"/>
              </a:spcAft>
              <a:buClr>
                <a:srgbClr val="4D4D4D"/>
              </a:buClr>
              <a:buSzPts val="1250"/>
              <a:buFont typeface="Arial"/>
              <a:buChar char="●"/>
            </a:pPr>
            <a:r>
              <a:rPr b="0" i="0" lang="en-GB" sz="1250" u="none" cap="none" strike="noStrike">
                <a:solidFill>
                  <a:srgbClr val="4D4D4D"/>
                </a:solidFill>
                <a:latin typeface="Arial"/>
                <a:ea typeface="Arial"/>
                <a:cs typeface="Arial"/>
                <a:sym typeface="Arial"/>
              </a:rPr>
              <a:t>A scientific calculator (Casio Classwiz, fx-85GTX)</a:t>
            </a:r>
            <a:endParaRPr b="0" i="0" sz="1250" u="none" cap="none" strike="noStrike">
              <a:solidFill>
                <a:srgbClr val="4D4D4D"/>
              </a:solidFill>
              <a:latin typeface="Arial"/>
              <a:ea typeface="Arial"/>
              <a:cs typeface="Arial"/>
              <a:sym typeface="Arial"/>
            </a:endParaRPr>
          </a:p>
          <a:p>
            <a:pPr indent="-307975" lvl="0" marL="736600" marR="0" rtl="0" algn="l">
              <a:lnSpc>
                <a:spcPct val="100000"/>
              </a:lnSpc>
              <a:spcBef>
                <a:spcPts val="0"/>
              </a:spcBef>
              <a:spcAft>
                <a:spcPts val="0"/>
              </a:spcAft>
              <a:buClr>
                <a:srgbClr val="4D4D4D"/>
              </a:buClr>
              <a:buSzPts val="1250"/>
              <a:buFont typeface="Arial"/>
              <a:buChar char="●"/>
            </a:pPr>
            <a:r>
              <a:rPr b="0" i="0" lang="en-GB" sz="1250" u="none" cap="none" strike="noStrike">
                <a:solidFill>
                  <a:srgbClr val="4D4D4D"/>
                </a:solidFill>
                <a:latin typeface="Arial"/>
                <a:ea typeface="Arial"/>
                <a:cs typeface="Arial"/>
                <a:sym typeface="Arial"/>
              </a:rPr>
              <a:t>A reading book</a:t>
            </a:r>
            <a:endParaRPr b="0" i="0" sz="1250" u="none" cap="none" strike="noStrike">
              <a:solidFill>
                <a:srgbClr val="4D4D4D"/>
              </a:solidFill>
              <a:latin typeface="Arial"/>
              <a:ea typeface="Arial"/>
              <a:cs typeface="Arial"/>
              <a:sym typeface="Arial"/>
            </a:endParaRPr>
          </a:p>
          <a:p>
            <a:pPr indent="-307975" lvl="0" marL="736600" marR="0" rtl="0" algn="l">
              <a:lnSpc>
                <a:spcPct val="100000"/>
              </a:lnSpc>
              <a:spcBef>
                <a:spcPts val="0"/>
              </a:spcBef>
              <a:spcAft>
                <a:spcPts val="0"/>
              </a:spcAft>
              <a:buClr>
                <a:srgbClr val="4D4D4D"/>
              </a:buClr>
              <a:buSzPts val="1250"/>
              <a:buChar char="●"/>
            </a:pPr>
            <a:r>
              <a:rPr lang="en-GB" sz="1250">
                <a:solidFill>
                  <a:srgbClr val="4D4D4D"/>
                </a:solidFill>
              </a:rPr>
              <a:t>A water bottle</a:t>
            </a:r>
            <a:endParaRPr sz="1250">
              <a:solidFill>
                <a:srgbClr val="4D4D4D"/>
              </a:solidFill>
            </a:endParaRPr>
          </a:p>
          <a:p>
            <a:pPr indent="0" lvl="0" marL="0" marR="0" rtl="0" algn="l">
              <a:lnSpc>
                <a:spcPct val="100000"/>
              </a:lnSpc>
              <a:spcBef>
                <a:spcPts val="0"/>
              </a:spcBef>
              <a:spcAft>
                <a:spcPts val="0"/>
              </a:spcAft>
              <a:buNone/>
            </a:pPr>
            <a:r>
              <a:rPr b="0" i="0" lang="en-GB" sz="1250" u="none" cap="none" strike="noStrike">
                <a:solidFill>
                  <a:srgbClr val="4D4D4D"/>
                </a:solidFill>
                <a:latin typeface="Arial"/>
                <a:ea typeface="Arial"/>
                <a:cs typeface="Arial"/>
                <a:sym typeface="Arial"/>
              </a:rPr>
              <a:t>Please ensure that students school bags are large enough to carry their equipment and exercise books (which are predominately A4 in size)</a:t>
            </a:r>
            <a:endParaRPr b="0" i="0" sz="1250" u="none" cap="none" strike="noStrike">
              <a:solidFill>
                <a:srgbClr val="4D4D4D"/>
              </a:solidFill>
              <a:latin typeface="Arial"/>
              <a:ea typeface="Arial"/>
              <a:cs typeface="Arial"/>
              <a:sym typeface="Arial"/>
            </a:endParaRPr>
          </a:p>
        </p:txBody>
      </p:sp>
      <p:sp>
        <p:nvSpPr>
          <p:cNvPr id="128" name="Google Shape;128;g1de009e6529_1_34"/>
          <p:cNvSpPr txBox="1"/>
          <p:nvPr/>
        </p:nvSpPr>
        <p:spPr>
          <a:xfrm>
            <a:off x="1962088" y="2091925"/>
            <a:ext cx="3000000" cy="5541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400"/>
              <a:buFont typeface="Arial"/>
              <a:buNone/>
            </a:pPr>
            <a:r>
              <a:rPr b="1" i="0" lang="en-GB" sz="2400" u="none" cap="none" strike="noStrike">
                <a:solidFill>
                  <a:schemeClr val="dk1"/>
                </a:solidFill>
                <a:latin typeface="Arial"/>
                <a:ea typeface="Arial"/>
                <a:cs typeface="Arial"/>
                <a:sym typeface="Arial"/>
              </a:rPr>
              <a:t>School Equipment</a:t>
            </a:r>
            <a:endParaRPr b="0" i="0" sz="1400" u="none" cap="none" strike="noStrike">
              <a:solidFill>
                <a:srgbClr val="000000"/>
              </a:solidFill>
              <a:latin typeface="Arial"/>
              <a:ea typeface="Arial"/>
              <a:cs typeface="Arial"/>
              <a:sym typeface="Arial"/>
            </a:endParaRPr>
          </a:p>
        </p:txBody>
      </p:sp>
      <p:sp>
        <p:nvSpPr>
          <p:cNvPr id="129" name="Google Shape;129;g1de009e6529_1_34"/>
          <p:cNvSpPr txBox="1"/>
          <p:nvPr/>
        </p:nvSpPr>
        <p:spPr>
          <a:xfrm>
            <a:off x="355225" y="1498575"/>
            <a:ext cx="5170500" cy="377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250"/>
              <a:buFont typeface="Arial"/>
              <a:buNone/>
            </a:pPr>
            <a:r>
              <a:rPr b="0" i="0" lang="en-GB" sz="1250" u="none" cap="none" strike="noStrike">
                <a:solidFill>
                  <a:srgbClr val="4D4D4D"/>
                </a:solidFill>
                <a:highlight>
                  <a:srgbClr val="E6E6E6"/>
                </a:highlight>
                <a:latin typeface="Arial"/>
                <a:ea typeface="Arial"/>
                <a:cs typeface="Arial"/>
                <a:sym typeface="Arial"/>
              </a:rPr>
              <a:t>Please refer the School Uniform page </a:t>
            </a:r>
            <a:r>
              <a:rPr b="0" i="0" lang="en-GB" sz="1250" u="none" cap="none" strike="noStrike">
                <a:solidFill>
                  <a:srgbClr val="C23A22"/>
                </a:solidFill>
                <a:highlight>
                  <a:srgbClr val="E6E6E6"/>
                </a:highlight>
                <a:uFill>
                  <a:noFill/>
                </a:uFill>
                <a:latin typeface="Arial"/>
                <a:ea typeface="Arial"/>
                <a:cs typeface="Arial"/>
                <a:sym typeface="Arial"/>
                <a:hlinkClick r:id="rId3">
                  <a:extLst>
                    <a:ext uri="{A12FA001-AC4F-418D-AE19-62706E023703}">
                      <ahyp:hlinkClr val="tx"/>
                    </a:ext>
                  </a:extLst>
                </a:hlinkClick>
              </a:rPr>
              <a:t>here</a:t>
            </a:r>
            <a:endParaRPr b="0" i="0" sz="1400" u="none" cap="none" strike="noStrike">
              <a:solidFill>
                <a:srgbClr val="000000"/>
              </a:solidFill>
              <a:latin typeface="Arial"/>
              <a:ea typeface="Arial"/>
              <a:cs typeface="Arial"/>
              <a:sym typeface="Arial"/>
            </a:endParaRPr>
          </a:p>
        </p:txBody>
      </p:sp>
      <p:sp>
        <p:nvSpPr>
          <p:cNvPr id="130" name="Google Shape;130;g1de009e6529_1_34"/>
          <p:cNvSpPr txBox="1"/>
          <p:nvPr/>
        </p:nvSpPr>
        <p:spPr>
          <a:xfrm>
            <a:off x="1841800" y="944475"/>
            <a:ext cx="3000000" cy="5541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400"/>
              <a:buFont typeface="Arial"/>
              <a:buNone/>
            </a:pPr>
            <a:r>
              <a:rPr b="1" i="0" lang="en-GB" sz="2400" u="none" cap="none" strike="noStrike">
                <a:solidFill>
                  <a:schemeClr val="dk1"/>
                </a:solidFill>
                <a:latin typeface="Arial"/>
                <a:ea typeface="Arial"/>
                <a:cs typeface="Arial"/>
                <a:sym typeface="Arial"/>
              </a:rPr>
              <a:t>School Uniform</a:t>
            </a:r>
            <a:endParaRPr b="0" i="0" sz="1400" u="none" cap="none" strike="noStrike">
              <a:solidFill>
                <a:srgbClr val="000000"/>
              </a:solidFill>
              <a:latin typeface="Arial"/>
              <a:ea typeface="Arial"/>
              <a:cs typeface="Arial"/>
              <a:sym typeface="Arial"/>
            </a:endParaRPr>
          </a:p>
        </p:txBody>
      </p:sp>
      <p:pic>
        <p:nvPicPr>
          <p:cNvPr descr="http://www.sherburnhigh.co.uk/Slideshow/Image001.jpg" id="131" name="Google Shape;131;g1de009e6529_1_34"/>
          <p:cNvPicPr preferRelativeResize="0"/>
          <p:nvPr/>
        </p:nvPicPr>
        <p:blipFill rotWithShape="1">
          <a:blip r:embed="rId4">
            <a:alphaModFix/>
          </a:blip>
          <a:srcRect b="0" l="0" r="0" t="0"/>
          <a:stretch/>
        </p:blipFill>
        <p:spPr>
          <a:xfrm>
            <a:off x="3053916" y="395537"/>
            <a:ext cx="816335" cy="65306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g1de009e6529_1_6"/>
          <p:cNvSpPr/>
          <p:nvPr/>
        </p:nvSpPr>
        <p:spPr>
          <a:xfrm>
            <a:off x="188640" y="251520"/>
            <a:ext cx="6480600" cy="8640900"/>
          </a:xfrm>
          <a:prstGeom prst="roundRect">
            <a:avLst>
              <a:gd fmla="val 16667" name="adj"/>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7" name="Google Shape;137;g1de009e6529_1_6"/>
          <p:cNvSpPr txBox="1"/>
          <p:nvPr/>
        </p:nvSpPr>
        <p:spPr>
          <a:xfrm>
            <a:off x="514750" y="1855150"/>
            <a:ext cx="5828400" cy="4063500"/>
          </a:xfrm>
          <a:prstGeom prst="rect">
            <a:avLst/>
          </a:prstGeom>
          <a:noFill/>
          <a:ln>
            <a:noFill/>
          </a:ln>
        </p:spPr>
        <p:txBody>
          <a:bodyPr anchorCtr="0" anchor="t" bIns="91425" lIns="91425" spcFirstLastPara="1" rIns="91425" wrap="square" tIns="91425">
            <a:spAutoFit/>
          </a:bodyPr>
          <a:lstStyle/>
          <a:p>
            <a:pPr indent="0" lvl="0" marL="139700" marR="139700" rtl="0" algn="l">
              <a:lnSpc>
                <a:spcPct val="100000"/>
              </a:lnSpc>
              <a:spcBef>
                <a:spcPts val="0"/>
              </a:spcBef>
              <a:spcAft>
                <a:spcPts val="0"/>
              </a:spcAft>
              <a:buClr>
                <a:srgbClr val="000000"/>
              </a:buClr>
              <a:buSzPts val="1200"/>
              <a:buFont typeface="Arial"/>
              <a:buNone/>
            </a:pPr>
            <a:r>
              <a:rPr b="0" i="0" lang="en-GB" sz="1200" u="none" cap="none" strike="noStrike">
                <a:solidFill>
                  <a:srgbClr val="4D4D4D"/>
                </a:solidFill>
                <a:highlight>
                  <a:schemeClr val="lt1"/>
                </a:highlight>
                <a:latin typeface="Arial"/>
                <a:ea typeface="Arial"/>
                <a:cs typeface="Arial"/>
                <a:sym typeface="Arial"/>
              </a:rPr>
              <a:t>At Sherburn High School we believe that students learn by praise, reward and celebration of achievement. The list below illustrates the various rewards that are given out in school:</a:t>
            </a:r>
            <a:endParaRPr b="0" i="0" sz="1200" u="none" cap="none" strike="noStrike">
              <a:solidFill>
                <a:srgbClr val="4D4D4D"/>
              </a:solidFill>
              <a:highlight>
                <a:schemeClr val="lt1"/>
              </a:highlight>
              <a:latin typeface="Arial"/>
              <a:ea typeface="Arial"/>
              <a:cs typeface="Arial"/>
              <a:sym typeface="Arial"/>
            </a:endParaRPr>
          </a:p>
          <a:p>
            <a:pPr indent="0" lvl="0" marL="139700" marR="139700" rtl="0" algn="l">
              <a:lnSpc>
                <a:spcPct val="100000"/>
              </a:lnSpc>
              <a:spcBef>
                <a:spcPts val="0"/>
              </a:spcBef>
              <a:spcAft>
                <a:spcPts val="0"/>
              </a:spcAft>
              <a:buClr>
                <a:srgbClr val="000000"/>
              </a:buClr>
              <a:buSzPts val="1200"/>
              <a:buFont typeface="Arial"/>
              <a:buNone/>
            </a:pPr>
            <a:r>
              <a:t/>
            </a:r>
            <a:endParaRPr b="0" i="0" sz="1200" u="none" cap="none" strike="noStrike">
              <a:solidFill>
                <a:srgbClr val="4D4D4D"/>
              </a:solidFill>
              <a:highlight>
                <a:schemeClr val="lt1"/>
              </a:highlight>
              <a:latin typeface="Arial"/>
              <a:ea typeface="Arial"/>
              <a:cs typeface="Arial"/>
              <a:sym typeface="Arial"/>
            </a:endParaRPr>
          </a:p>
          <a:p>
            <a:pPr indent="0" lvl="0" marL="139700" marR="139700" rtl="0" algn="l">
              <a:lnSpc>
                <a:spcPct val="100000"/>
              </a:lnSpc>
              <a:spcBef>
                <a:spcPts val="0"/>
              </a:spcBef>
              <a:spcAft>
                <a:spcPts val="0"/>
              </a:spcAft>
              <a:buClr>
                <a:srgbClr val="000000"/>
              </a:buClr>
              <a:buSzPts val="1200"/>
              <a:buFont typeface="Arial"/>
              <a:buNone/>
            </a:pPr>
            <a:r>
              <a:rPr b="0" i="0" lang="en-GB" sz="1200" u="none" cap="none" strike="noStrike">
                <a:solidFill>
                  <a:srgbClr val="4D4D4D"/>
                </a:solidFill>
                <a:highlight>
                  <a:schemeClr val="lt1"/>
                </a:highlight>
                <a:latin typeface="Arial"/>
                <a:ea typeface="Arial"/>
                <a:cs typeface="Arial"/>
                <a:sym typeface="Arial"/>
              </a:rPr>
              <a:t>1. Verbal and non-verbal praise by staff.</a:t>
            </a:r>
            <a:endParaRPr b="0" i="0" sz="1200" u="none" cap="none" strike="noStrike">
              <a:solidFill>
                <a:srgbClr val="4D4D4D"/>
              </a:solidFill>
              <a:highlight>
                <a:schemeClr val="lt1"/>
              </a:highlight>
              <a:latin typeface="Arial"/>
              <a:ea typeface="Arial"/>
              <a:cs typeface="Arial"/>
              <a:sym typeface="Arial"/>
            </a:endParaRPr>
          </a:p>
          <a:p>
            <a:pPr indent="0" lvl="0" marL="139700" marR="139700" rtl="0" algn="l">
              <a:lnSpc>
                <a:spcPct val="100000"/>
              </a:lnSpc>
              <a:spcBef>
                <a:spcPts val="0"/>
              </a:spcBef>
              <a:spcAft>
                <a:spcPts val="0"/>
              </a:spcAft>
              <a:buClr>
                <a:srgbClr val="000000"/>
              </a:buClr>
              <a:buSzPts val="1200"/>
              <a:buFont typeface="Arial"/>
              <a:buNone/>
            </a:pPr>
            <a:r>
              <a:rPr lang="en-GB" sz="1200">
                <a:solidFill>
                  <a:srgbClr val="4D4D4D"/>
                </a:solidFill>
                <a:highlight>
                  <a:schemeClr val="lt1"/>
                </a:highlight>
              </a:rPr>
              <a:t>2</a:t>
            </a:r>
            <a:r>
              <a:rPr b="0" i="0" lang="en-GB" sz="1200" u="none" cap="none" strike="noStrike">
                <a:solidFill>
                  <a:srgbClr val="4D4D4D"/>
                </a:solidFill>
                <a:highlight>
                  <a:schemeClr val="lt1"/>
                </a:highlight>
                <a:latin typeface="Arial"/>
                <a:ea typeface="Arial"/>
                <a:cs typeface="Arial"/>
                <a:sym typeface="Arial"/>
              </a:rPr>
              <a:t>. Positive letters home / Postcards / E-mails</a:t>
            </a:r>
            <a:endParaRPr b="0" i="0" sz="1200" u="none" cap="none" strike="noStrike">
              <a:solidFill>
                <a:srgbClr val="4D4D4D"/>
              </a:solidFill>
              <a:highlight>
                <a:schemeClr val="lt1"/>
              </a:highlight>
              <a:latin typeface="Arial"/>
              <a:ea typeface="Arial"/>
              <a:cs typeface="Arial"/>
              <a:sym typeface="Arial"/>
            </a:endParaRPr>
          </a:p>
          <a:p>
            <a:pPr indent="0" lvl="0" marL="139700" marR="139700" rtl="0" algn="l">
              <a:lnSpc>
                <a:spcPct val="100000"/>
              </a:lnSpc>
              <a:spcBef>
                <a:spcPts val="0"/>
              </a:spcBef>
              <a:spcAft>
                <a:spcPts val="0"/>
              </a:spcAft>
              <a:buClr>
                <a:srgbClr val="000000"/>
              </a:buClr>
              <a:buSzPts val="1200"/>
              <a:buFont typeface="Arial"/>
              <a:buNone/>
            </a:pPr>
            <a:r>
              <a:rPr lang="en-GB" sz="1200">
                <a:solidFill>
                  <a:srgbClr val="4D4D4D"/>
                </a:solidFill>
                <a:highlight>
                  <a:schemeClr val="lt1"/>
                </a:highlight>
              </a:rPr>
              <a:t>3</a:t>
            </a:r>
            <a:r>
              <a:rPr b="0" i="0" lang="en-GB" sz="1200" u="none" cap="none" strike="noStrike">
                <a:solidFill>
                  <a:srgbClr val="4D4D4D"/>
                </a:solidFill>
                <a:highlight>
                  <a:schemeClr val="lt1"/>
                </a:highlight>
                <a:latin typeface="Arial"/>
                <a:ea typeface="Arial"/>
                <a:cs typeface="Arial"/>
                <a:sym typeface="Arial"/>
              </a:rPr>
              <a:t>. Achievement points on </a:t>
            </a:r>
            <a:r>
              <a:rPr lang="en-GB" sz="1200">
                <a:solidFill>
                  <a:srgbClr val="4D4D4D"/>
                </a:solidFill>
                <a:highlight>
                  <a:schemeClr val="lt1"/>
                </a:highlight>
              </a:rPr>
              <a:t>Class Charts</a:t>
            </a:r>
            <a:endParaRPr b="0" i="0" sz="1200" u="none" cap="none" strike="noStrike">
              <a:solidFill>
                <a:srgbClr val="4D4D4D"/>
              </a:solidFill>
              <a:highlight>
                <a:schemeClr val="lt1"/>
              </a:highlight>
              <a:latin typeface="Arial"/>
              <a:ea typeface="Arial"/>
              <a:cs typeface="Arial"/>
              <a:sym typeface="Arial"/>
            </a:endParaRPr>
          </a:p>
          <a:p>
            <a:pPr indent="0" lvl="0" marL="139700" marR="139700" rtl="0" algn="l">
              <a:lnSpc>
                <a:spcPct val="100000"/>
              </a:lnSpc>
              <a:spcBef>
                <a:spcPts val="0"/>
              </a:spcBef>
              <a:spcAft>
                <a:spcPts val="0"/>
              </a:spcAft>
              <a:buClr>
                <a:srgbClr val="000000"/>
              </a:buClr>
              <a:buSzPts val="1200"/>
              <a:buFont typeface="Arial"/>
              <a:buNone/>
            </a:pPr>
            <a:r>
              <a:rPr lang="en-GB" sz="1200">
                <a:solidFill>
                  <a:srgbClr val="4D4D4D"/>
                </a:solidFill>
                <a:highlight>
                  <a:schemeClr val="lt1"/>
                </a:highlight>
              </a:rPr>
              <a:t>4</a:t>
            </a:r>
            <a:r>
              <a:rPr b="0" i="0" lang="en-GB" sz="1200" u="none" cap="none" strike="noStrike">
                <a:solidFill>
                  <a:srgbClr val="4D4D4D"/>
                </a:solidFill>
                <a:highlight>
                  <a:schemeClr val="lt1"/>
                </a:highlight>
                <a:latin typeface="Arial"/>
                <a:ea typeface="Arial"/>
                <a:cs typeface="Arial"/>
                <a:sym typeface="Arial"/>
              </a:rPr>
              <a:t>. Public recognition of achievement: assembly, newsletters, annual Celebration Evenings, </a:t>
            </a:r>
            <a:endParaRPr sz="1200">
              <a:solidFill>
                <a:srgbClr val="4D4D4D"/>
              </a:solidFill>
              <a:highlight>
                <a:schemeClr val="lt1"/>
              </a:highlight>
            </a:endParaRPr>
          </a:p>
          <a:p>
            <a:pPr indent="0" lvl="0" marL="139700" marR="139700" rtl="0" algn="l">
              <a:lnSpc>
                <a:spcPct val="100000"/>
              </a:lnSpc>
              <a:spcBef>
                <a:spcPts val="0"/>
              </a:spcBef>
              <a:spcAft>
                <a:spcPts val="0"/>
              </a:spcAft>
              <a:buClr>
                <a:srgbClr val="000000"/>
              </a:buClr>
              <a:buSzPts val="1200"/>
              <a:buFont typeface="Arial"/>
              <a:buNone/>
            </a:pPr>
            <a:r>
              <a:rPr lang="en-GB" sz="1200">
                <a:solidFill>
                  <a:srgbClr val="4D4D4D"/>
                </a:solidFill>
                <a:highlight>
                  <a:schemeClr val="lt1"/>
                </a:highlight>
              </a:rPr>
              <a:t>5.</a:t>
            </a:r>
            <a:r>
              <a:rPr b="0" i="0" lang="en-GB" sz="1200" u="none" cap="none" strike="noStrike">
                <a:solidFill>
                  <a:srgbClr val="4D4D4D"/>
                </a:solidFill>
                <a:highlight>
                  <a:schemeClr val="lt1"/>
                </a:highlight>
                <a:latin typeface="Arial"/>
                <a:ea typeface="Arial"/>
                <a:cs typeface="Arial"/>
                <a:sym typeface="Arial"/>
              </a:rPr>
              <a:t> Group achievement recognition: Inter-house trophies</a:t>
            </a:r>
            <a:r>
              <a:rPr lang="en-GB" sz="1200">
                <a:solidFill>
                  <a:srgbClr val="4D4D4D"/>
                </a:solidFill>
                <a:highlight>
                  <a:schemeClr val="lt1"/>
                </a:highlight>
              </a:rPr>
              <a:t> </a:t>
            </a:r>
            <a:r>
              <a:rPr b="0" i="0" lang="en-GB" sz="1200" u="none" cap="none" strike="noStrike">
                <a:solidFill>
                  <a:srgbClr val="4D4D4D"/>
                </a:solidFill>
                <a:highlight>
                  <a:schemeClr val="lt1"/>
                </a:highlight>
                <a:latin typeface="Arial"/>
                <a:ea typeface="Arial"/>
                <a:cs typeface="Arial"/>
                <a:sym typeface="Arial"/>
              </a:rPr>
              <a:t>and other competitions.</a:t>
            </a:r>
            <a:endParaRPr b="0" i="0" sz="1200" u="none" cap="none" strike="noStrike">
              <a:solidFill>
                <a:srgbClr val="4D4D4D"/>
              </a:solidFill>
              <a:highlight>
                <a:schemeClr val="lt1"/>
              </a:highlight>
              <a:latin typeface="Arial"/>
              <a:ea typeface="Arial"/>
              <a:cs typeface="Arial"/>
              <a:sym typeface="Arial"/>
            </a:endParaRPr>
          </a:p>
          <a:p>
            <a:pPr indent="0" lvl="0" marL="139700" marR="139700" rtl="0" algn="l">
              <a:lnSpc>
                <a:spcPct val="100000"/>
              </a:lnSpc>
              <a:spcBef>
                <a:spcPts val="0"/>
              </a:spcBef>
              <a:spcAft>
                <a:spcPts val="0"/>
              </a:spcAft>
              <a:buClr>
                <a:srgbClr val="000000"/>
              </a:buClr>
              <a:buSzPts val="1200"/>
              <a:buFont typeface="Arial"/>
              <a:buNone/>
            </a:pPr>
            <a:r>
              <a:rPr lang="en-GB" sz="1200">
                <a:solidFill>
                  <a:srgbClr val="4D4D4D"/>
                </a:solidFill>
                <a:highlight>
                  <a:schemeClr val="lt1"/>
                </a:highlight>
              </a:rPr>
              <a:t>6.</a:t>
            </a:r>
            <a:r>
              <a:rPr b="0" i="0" lang="en-GB" sz="1200" u="none" cap="none" strike="noStrike">
                <a:solidFill>
                  <a:srgbClr val="4D4D4D"/>
                </a:solidFill>
                <a:highlight>
                  <a:schemeClr val="lt1"/>
                </a:highlight>
                <a:latin typeface="Arial"/>
                <a:ea typeface="Arial"/>
                <a:cs typeface="Arial"/>
                <a:sym typeface="Arial"/>
              </a:rPr>
              <a:t> Individual effort recognition leading to Reward Prizes.</a:t>
            </a:r>
            <a:endParaRPr b="0" i="0" sz="1200" u="none" cap="none" strike="noStrike">
              <a:solidFill>
                <a:srgbClr val="4D4D4D"/>
              </a:solidFill>
              <a:highlight>
                <a:schemeClr val="lt1"/>
              </a:highlight>
              <a:latin typeface="Arial"/>
              <a:ea typeface="Arial"/>
              <a:cs typeface="Arial"/>
              <a:sym typeface="Arial"/>
            </a:endParaRPr>
          </a:p>
          <a:p>
            <a:pPr indent="0" lvl="0" marL="139700" marR="139700" rtl="0" algn="l">
              <a:lnSpc>
                <a:spcPct val="100000"/>
              </a:lnSpc>
              <a:spcBef>
                <a:spcPts val="0"/>
              </a:spcBef>
              <a:spcAft>
                <a:spcPts val="0"/>
              </a:spcAft>
              <a:buClr>
                <a:srgbClr val="000000"/>
              </a:buClr>
              <a:buSzPts val="1200"/>
              <a:buFont typeface="Arial"/>
              <a:buNone/>
            </a:pPr>
            <a:r>
              <a:rPr lang="en-GB" sz="1200">
                <a:solidFill>
                  <a:srgbClr val="4D4D4D"/>
                </a:solidFill>
                <a:highlight>
                  <a:schemeClr val="lt1"/>
                </a:highlight>
              </a:rPr>
              <a:t>7.</a:t>
            </a:r>
            <a:r>
              <a:rPr b="0" i="0" lang="en-GB" sz="1200" u="none" cap="none" strike="noStrike">
                <a:solidFill>
                  <a:srgbClr val="4D4D4D"/>
                </a:solidFill>
                <a:highlight>
                  <a:schemeClr val="lt1"/>
                </a:highlight>
                <a:latin typeface="Arial"/>
                <a:ea typeface="Arial"/>
                <a:cs typeface="Arial"/>
                <a:sym typeface="Arial"/>
              </a:rPr>
              <a:t>. Form groups will be rewarded for behaviour and attendance.</a:t>
            </a:r>
            <a:endParaRPr b="0" i="0" sz="1200" u="none" cap="none" strike="noStrike">
              <a:solidFill>
                <a:srgbClr val="4D4D4D"/>
              </a:solidFill>
              <a:highlight>
                <a:schemeClr val="lt1"/>
              </a:highlight>
              <a:latin typeface="Arial"/>
              <a:ea typeface="Arial"/>
              <a:cs typeface="Arial"/>
              <a:sym typeface="Arial"/>
            </a:endParaRPr>
          </a:p>
          <a:p>
            <a:pPr indent="0" lvl="0" marL="139700" marR="139700" rtl="0" algn="l">
              <a:lnSpc>
                <a:spcPct val="100000"/>
              </a:lnSpc>
              <a:spcBef>
                <a:spcPts val="0"/>
              </a:spcBef>
              <a:spcAft>
                <a:spcPts val="0"/>
              </a:spcAft>
              <a:buClr>
                <a:srgbClr val="000000"/>
              </a:buClr>
              <a:buSzPts val="1200"/>
              <a:buFont typeface="Arial"/>
              <a:buNone/>
            </a:pPr>
            <a:r>
              <a:rPr b="0" i="0" lang="en-GB" sz="1200" u="none" cap="none" strike="noStrike">
                <a:solidFill>
                  <a:srgbClr val="4D4D4D"/>
                </a:solidFill>
                <a:highlight>
                  <a:schemeClr val="lt1"/>
                </a:highlight>
                <a:latin typeface="Arial"/>
                <a:ea typeface="Arial"/>
                <a:cs typeface="Arial"/>
                <a:sym typeface="Arial"/>
              </a:rPr>
              <a:t>​</a:t>
            </a:r>
            <a:r>
              <a:rPr lang="en-GB" sz="1200">
                <a:solidFill>
                  <a:srgbClr val="4D4D4D"/>
                </a:solidFill>
                <a:highlight>
                  <a:schemeClr val="lt1"/>
                </a:highlight>
              </a:rPr>
              <a:t>8</a:t>
            </a:r>
            <a:r>
              <a:rPr b="0" i="0" lang="en-GB" sz="1200" u="none" cap="none" strike="noStrike">
                <a:solidFill>
                  <a:srgbClr val="4D4D4D"/>
                </a:solidFill>
                <a:highlight>
                  <a:schemeClr val="lt1"/>
                </a:highlight>
                <a:latin typeface="Arial"/>
                <a:ea typeface="Arial"/>
                <a:cs typeface="Arial"/>
                <a:sym typeface="Arial"/>
              </a:rPr>
              <a:t>. Termly certificates awarded in assemblies.</a:t>
            </a:r>
            <a:endParaRPr b="0" i="0" sz="1200" u="none" cap="none" strike="noStrike">
              <a:solidFill>
                <a:srgbClr val="4D4D4D"/>
              </a:solidFill>
              <a:highlight>
                <a:schemeClr val="lt1"/>
              </a:highlight>
              <a:latin typeface="Arial"/>
              <a:ea typeface="Arial"/>
              <a:cs typeface="Arial"/>
              <a:sym typeface="Arial"/>
            </a:endParaRPr>
          </a:p>
          <a:p>
            <a:pPr indent="0" lvl="0" marL="139700" marR="139700" rtl="0" algn="l">
              <a:lnSpc>
                <a:spcPct val="100000"/>
              </a:lnSpc>
              <a:spcBef>
                <a:spcPts val="0"/>
              </a:spcBef>
              <a:spcAft>
                <a:spcPts val="0"/>
              </a:spcAft>
              <a:buClr>
                <a:srgbClr val="000000"/>
              </a:buClr>
              <a:buSzPts val="1200"/>
              <a:buFont typeface="Arial"/>
              <a:buNone/>
            </a:pPr>
            <a:r>
              <a:rPr lang="en-GB" sz="1200">
                <a:solidFill>
                  <a:srgbClr val="4D4D4D"/>
                </a:solidFill>
                <a:highlight>
                  <a:schemeClr val="lt1"/>
                </a:highlight>
              </a:rPr>
              <a:t>9. Reward breakfasts</a:t>
            </a:r>
            <a:endParaRPr sz="1200">
              <a:solidFill>
                <a:srgbClr val="4D4D4D"/>
              </a:solidFill>
              <a:highlight>
                <a:schemeClr val="lt1"/>
              </a:highlight>
            </a:endParaRPr>
          </a:p>
          <a:p>
            <a:pPr indent="0" lvl="0" marL="139700" marR="139700" rtl="0" algn="l">
              <a:lnSpc>
                <a:spcPct val="100000"/>
              </a:lnSpc>
              <a:spcBef>
                <a:spcPts val="0"/>
              </a:spcBef>
              <a:spcAft>
                <a:spcPts val="0"/>
              </a:spcAft>
              <a:buClr>
                <a:srgbClr val="000000"/>
              </a:buClr>
              <a:buSzPts val="1200"/>
              <a:buFont typeface="Arial"/>
              <a:buNone/>
            </a:pPr>
            <a:r>
              <a:rPr b="0" i="0" lang="en-GB" sz="1200" u="none" cap="none" strike="noStrike">
                <a:solidFill>
                  <a:srgbClr val="4D4D4D"/>
                </a:solidFill>
                <a:highlight>
                  <a:schemeClr val="lt1"/>
                </a:highlight>
                <a:latin typeface="Arial"/>
                <a:ea typeface="Arial"/>
                <a:cs typeface="Arial"/>
                <a:sym typeface="Arial"/>
              </a:rPr>
              <a:t>10.Friday Super 6 slips are awarded by staff for meeting the school ethos</a:t>
            </a:r>
            <a:endParaRPr b="0" i="0" sz="1200" u="none" cap="none" strike="noStrike">
              <a:solidFill>
                <a:srgbClr val="4D4D4D"/>
              </a:solidFill>
              <a:highlight>
                <a:schemeClr val="lt1"/>
              </a:highlight>
              <a:latin typeface="Arial"/>
              <a:ea typeface="Arial"/>
              <a:cs typeface="Arial"/>
              <a:sym typeface="Arial"/>
            </a:endParaRPr>
          </a:p>
          <a:p>
            <a:pPr indent="0" lvl="0" marL="139700" marR="139700" rtl="0" algn="l">
              <a:lnSpc>
                <a:spcPct val="100000"/>
              </a:lnSpc>
              <a:spcBef>
                <a:spcPts val="0"/>
              </a:spcBef>
              <a:spcAft>
                <a:spcPts val="0"/>
              </a:spcAft>
              <a:buClr>
                <a:srgbClr val="000000"/>
              </a:buClr>
              <a:buSzPts val="1200"/>
              <a:buFont typeface="Arial"/>
              <a:buNone/>
            </a:pPr>
            <a:r>
              <a:t/>
            </a:r>
            <a:endParaRPr b="0" i="0" sz="1200" u="none" cap="none" strike="noStrike">
              <a:solidFill>
                <a:srgbClr val="4D4D4D"/>
              </a:solidFill>
              <a:highlight>
                <a:schemeClr val="lt1"/>
              </a:highlight>
              <a:latin typeface="Arial"/>
              <a:ea typeface="Arial"/>
              <a:cs typeface="Arial"/>
              <a:sym typeface="Arial"/>
            </a:endParaRPr>
          </a:p>
          <a:p>
            <a:pPr indent="0" lvl="0" marL="139700" marR="139700" rtl="0" algn="l">
              <a:lnSpc>
                <a:spcPct val="100000"/>
              </a:lnSpc>
              <a:spcBef>
                <a:spcPts val="0"/>
              </a:spcBef>
              <a:spcAft>
                <a:spcPts val="0"/>
              </a:spcAft>
              <a:buClr>
                <a:srgbClr val="000000"/>
              </a:buClr>
              <a:buSzPts val="1200"/>
              <a:buFont typeface="Arial"/>
              <a:buNone/>
            </a:pPr>
            <a:r>
              <a:t/>
            </a:r>
            <a:endParaRPr b="0" i="0" sz="1200" u="none" cap="none" strike="noStrike">
              <a:solidFill>
                <a:srgbClr val="4D4D4D"/>
              </a:solidFill>
              <a:highlight>
                <a:schemeClr val="lt1"/>
              </a:highlight>
              <a:latin typeface="Arial"/>
              <a:ea typeface="Arial"/>
              <a:cs typeface="Arial"/>
              <a:sym typeface="Arial"/>
            </a:endParaRPr>
          </a:p>
          <a:p>
            <a:pPr indent="0" lvl="0" marL="139700" marR="139700" rtl="0" algn="l">
              <a:lnSpc>
                <a:spcPct val="100000"/>
              </a:lnSpc>
              <a:spcBef>
                <a:spcPts val="0"/>
              </a:spcBef>
              <a:spcAft>
                <a:spcPts val="0"/>
              </a:spcAft>
              <a:buClr>
                <a:srgbClr val="000000"/>
              </a:buClr>
              <a:buSzPts val="1200"/>
              <a:buFont typeface="Arial"/>
              <a:buNone/>
            </a:pPr>
            <a:r>
              <a:rPr b="0" i="0" lang="en-GB" sz="1200" u="none" cap="none" strike="noStrike">
                <a:solidFill>
                  <a:srgbClr val="4D4D4D"/>
                </a:solidFill>
                <a:highlight>
                  <a:schemeClr val="lt1"/>
                </a:highlight>
                <a:latin typeface="Arial"/>
                <a:ea typeface="Arial"/>
                <a:cs typeface="Arial"/>
                <a:sym typeface="Arial"/>
              </a:rPr>
              <a:t>The Senior Leadership Team collects these slips during Friday lesson 6 and gives out rewards. A further 6 student names are picked out of the Super 6 Lucky Dip and these students receive additional rewards in registration time the following week.</a:t>
            </a:r>
            <a:endParaRPr b="0" i="0" sz="1250" u="none" cap="none" strike="noStrike">
              <a:solidFill>
                <a:srgbClr val="4D4D4D"/>
              </a:solidFill>
              <a:highlight>
                <a:srgbClr val="E6E6E6"/>
              </a:highlight>
              <a:latin typeface="Arial"/>
              <a:ea typeface="Arial"/>
              <a:cs typeface="Arial"/>
              <a:sym typeface="Arial"/>
            </a:endParaRPr>
          </a:p>
        </p:txBody>
      </p:sp>
      <p:sp>
        <p:nvSpPr>
          <p:cNvPr id="138" name="Google Shape;138;g1de009e6529_1_6"/>
          <p:cNvSpPr txBox="1"/>
          <p:nvPr/>
        </p:nvSpPr>
        <p:spPr>
          <a:xfrm>
            <a:off x="2126400" y="1190275"/>
            <a:ext cx="2605200" cy="523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200"/>
              <a:buFont typeface="Arial"/>
              <a:buNone/>
            </a:pPr>
            <a:r>
              <a:rPr b="1" i="0" lang="en-GB" sz="2200" u="none" cap="none" strike="noStrike">
                <a:solidFill>
                  <a:schemeClr val="dk1"/>
                </a:solidFill>
                <a:latin typeface="Arial"/>
                <a:ea typeface="Arial"/>
                <a:cs typeface="Arial"/>
                <a:sym typeface="Arial"/>
              </a:rPr>
              <a:t>Rewards</a:t>
            </a:r>
            <a:endParaRPr b="0" i="0" sz="1200" u="none" cap="none" strike="noStrike">
              <a:solidFill>
                <a:srgbClr val="000000"/>
              </a:solidFill>
              <a:latin typeface="Arial"/>
              <a:ea typeface="Arial"/>
              <a:cs typeface="Arial"/>
              <a:sym typeface="Arial"/>
            </a:endParaRPr>
          </a:p>
        </p:txBody>
      </p:sp>
      <p:sp>
        <p:nvSpPr>
          <p:cNvPr id="139" name="Google Shape;139;g1de009e6529_1_6"/>
          <p:cNvSpPr txBox="1"/>
          <p:nvPr/>
        </p:nvSpPr>
        <p:spPr>
          <a:xfrm>
            <a:off x="633150" y="7341525"/>
            <a:ext cx="5183700" cy="377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250"/>
              <a:buFont typeface="Arial"/>
              <a:buNone/>
            </a:pPr>
            <a:r>
              <a:rPr b="0" i="0" lang="en-GB" sz="1250" u="none" cap="none" strike="noStrike">
                <a:solidFill>
                  <a:srgbClr val="4D4D4D"/>
                </a:solidFill>
                <a:highlight>
                  <a:srgbClr val="E6E6E6"/>
                </a:highlight>
                <a:latin typeface="Arial"/>
                <a:ea typeface="Arial"/>
                <a:cs typeface="Arial"/>
                <a:sym typeface="Arial"/>
              </a:rPr>
              <a:t>Please refer the Behaviour Policy on our policy page </a:t>
            </a:r>
            <a:r>
              <a:rPr b="1" i="0" lang="en-GB" sz="1250" u="none" cap="none" strike="noStrike">
                <a:solidFill>
                  <a:srgbClr val="C23A22"/>
                </a:solidFill>
                <a:highlight>
                  <a:srgbClr val="E6E6E6"/>
                </a:highlight>
                <a:uFill>
                  <a:noFill/>
                </a:uFill>
                <a:latin typeface="Arial"/>
                <a:ea typeface="Arial"/>
                <a:cs typeface="Arial"/>
                <a:sym typeface="Arial"/>
                <a:hlinkClick r:id="rId3">
                  <a:extLst>
                    <a:ext uri="{A12FA001-AC4F-418D-AE19-62706E023703}">
                      <ahyp:hlinkClr val="tx"/>
                    </a:ext>
                  </a:extLst>
                </a:hlinkClick>
              </a:rPr>
              <a:t>here</a:t>
            </a:r>
            <a:endParaRPr b="0" i="0" sz="1400" u="none" cap="none" strike="noStrike">
              <a:solidFill>
                <a:srgbClr val="000000"/>
              </a:solidFill>
              <a:latin typeface="Arial"/>
              <a:ea typeface="Arial"/>
              <a:cs typeface="Arial"/>
              <a:sym typeface="Arial"/>
            </a:endParaRPr>
          </a:p>
        </p:txBody>
      </p:sp>
      <p:sp>
        <p:nvSpPr>
          <p:cNvPr id="140" name="Google Shape;140;g1de009e6529_1_6"/>
          <p:cNvSpPr txBox="1"/>
          <p:nvPr/>
        </p:nvSpPr>
        <p:spPr>
          <a:xfrm>
            <a:off x="2126350" y="6739750"/>
            <a:ext cx="2605200" cy="523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200"/>
              <a:buFont typeface="Arial"/>
              <a:buNone/>
            </a:pPr>
            <a:r>
              <a:rPr b="1" i="0" lang="en-GB" sz="2200" u="none" cap="none" strike="noStrike">
                <a:solidFill>
                  <a:schemeClr val="dk1"/>
                </a:solidFill>
                <a:latin typeface="Arial"/>
                <a:ea typeface="Arial"/>
                <a:cs typeface="Arial"/>
                <a:sym typeface="Arial"/>
              </a:rPr>
              <a:t>Behaviour Policy</a:t>
            </a:r>
            <a:endParaRPr b="0" i="0" sz="1200" u="none" cap="none" strike="noStrike">
              <a:solidFill>
                <a:srgbClr val="000000"/>
              </a:solidFill>
              <a:latin typeface="Arial"/>
              <a:ea typeface="Arial"/>
              <a:cs typeface="Arial"/>
              <a:sym typeface="Arial"/>
            </a:endParaRPr>
          </a:p>
        </p:txBody>
      </p:sp>
      <p:pic>
        <p:nvPicPr>
          <p:cNvPr descr="http://www.sherburnhigh.co.uk/Slideshow/Image001.jpg" id="141" name="Google Shape;141;g1de009e6529_1_6"/>
          <p:cNvPicPr preferRelativeResize="0"/>
          <p:nvPr/>
        </p:nvPicPr>
        <p:blipFill rotWithShape="1">
          <a:blip r:embed="rId4">
            <a:alphaModFix/>
          </a:blip>
          <a:srcRect b="0" l="0" r="0" t="0"/>
          <a:stretch/>
        </p:blipFill>
        <p:spPr>
          <a:xfrm>
            <a:off x="3053916" y="395537"/>
            <a:ext cx="816335" cy="65306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g1de009e6529_1_14"/>
          <p:cNvSpPr/>
          <p:nvPr/>
        </p:nvSpPr>
        <p:spPr>
          <a:xfrm>
            <a:off x="188640" y="22920"/>
            <a:ext cx="6480600" cy="8640900"/>
          </a:xfrm>
          <a:prstGeom prst="roundRect">
            <a:avLst>
              <a:gd fmla="val 16667" name="adj"/>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7" name="Google Shape;147;g1de009e6529_1_14"/>
          <p:cNvSpPr txBox="1"/>
          <p:nvPr/>
        </p:nvSpPr>
        <p:spPr>
          <a:xfrm>
            <a:off x="282050" y="299875"/>
            <a:ext cx="6387300" cy="78669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rgbClr val="000000"/>
              </a:buClr>
              <a:buSzPts val="1250"/>
              <a:buFont typeface="Arial"/>
              <a:buNone/>
            </a:pPr>
            <a:r>
              <a:t/>
            </a:r>
            <a:endParaRPr b="0" i="0" sz="1250" u="none" cap="none" strike="noStrike">
              <a:solidFill>
                <a:srgbClr val="4D4D4D"/>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50"/>
              <a:buFont typeface="Arial"/>
              <a:buNone/>
            </a:pPr>
            <a:r>
              <a:t/>
            </a:r>
            <a:endParaRPr b="1" i="0" sz="1450" u="none" cap="none" strike="noStrike">
              <a:solidFill>
                <a:srgbClr val="4D4D4D"/>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1450"/>
              <a:buFont typeface="Arial"/>
              <a:buNone/>
            </a:pPr>
            <a:r>
              <a:rPr b="1" i="0" lang="en-GB" sz="1450" u="none" cap="none" strike="noStrike">
                <a:solidFill>
                  <a:srgbClr val="4D4D4D"/>
                </a:solidFill>
                <a:latin typeface="Arial"/>
                <a:ea typeface="Arial"/>
                <a:cs typeface="Arial"/>
                <a:sym typeface="Arial"/>
              </a:rPr>
              <a:t>Home School Agreement</a:t>
            </a:r>
            <a:endParaRPr b="1" i="0" sz="1450" u="none" cap="none" strike="noStrike">
              <a:solidFill>
                <a:srgbClr val="4D4D4D"/>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1450"/>
              <a:buFont typeface="Arial"/>
              <a:buNone/>
            </a:pPr>
            <a:r>
              <a:t/>
            </a:r>
            <a:endParaRPr b="1" i="0" sz="1450" u="none" cap="none" strike="noStrike">
              <a:solidFill>
                <a:srgbClr val="4D4D4D"/>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150"/>
              <a:buFont typeface="Arial"/>
              <a:buNone/>
            </a:pPr>
            <a:r>
              <a:rPr b="0" i="0" lang="en-GB" sz="1150" u="none" cap="none" strike="noStrike">
                <a:solidFill>
                  <a:srgbClr val="4D4D4D"/>
                </a:solidFill>
                <a:latin typeface="Arial"/>
                <a:ea typeface="Arial"/>
                <a:cs typeface="Arial"/>
                <a:sym typeface="Arial"/>
              </a:rPr>
              <a:t>During the time students are with us at Sherburn High we believe that it is very important that a spirit of trust and co-operation is built up between teachers, parents and young people.  This agreement sets out some of the specific ways in which we can all play our part to achieve this positive atmosphere expressing the willingness of all concerned to work together for the benefit of all young people in the school.</a:t>
            </a:r>
            <a:endParaRPr b="0" i="0" sz="1150" u="none" cap="none" strike="noStrike">
              <a:solidFill>
                <a:srgbClr val="4D4D4D"/>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150"/>
              <a:buFont typeface="Arial"/>
              <a:buNone/>
            </a:pPr>
            <a:r>
              <a:rPr b="0" i="0" lang="en-GB" sz="1150" u="none" cap="none" strike="noStrike">
                <a:solidFill>
                  <a:srgbClr val="4D4D4D"/>
                </a:solidFill>
                <a:latin typeface="Arial"/>
                <a:ea typeface="Arial"/>
                <a:cs typeface="Arial"/>
                <a:sym typeface="Arial"/>
              </a:rPr>
              <a:t> </a:t>
            </a:r>
            <a:endParaRPr b="0" i="0" sz="1150" u="none" cap="none" strike="noStrike">
              <a:solidFill>
                <a:srgbClr val="4D4D4D"/>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150"/>
              <a:buFont typeface="Arial"/>
              <a:buNone/>
            </a:pPr>
            <a:r>
              <a:rPr b="1" i="0" lang="en-GB" sz="1150" u="none" cap="none" strike="noStrike">
                <a:solidFill>
                  <a:srgbClr val="4D4D4D"/>
                </a:solidFill>
                <a:latin typeface="Arial"/>
                <a:ea typeface="Arial"/>
                <a:cs typeface="Arial"/>
                <a:sym typeface="Arial"/>
              </a:rPr>
              <a:t>The school will</a:t>
            </a:r>
            <a:endParaRPr b="1"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provide a caring, supportive environment in which each individual is valued</a:t>
            </a:r>
            <a:endParaRPr b="0"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provide a full and balanced curriculum which, as far as is possible, educates each student to the best of his/her ability</a:t>
            </a:r>
            <a:endParaRPr b="0"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provide information about each child’s educational progress as well as the child’s development in other areas of school life.</a:t>
            </a:r>
            <a:endParaRPr b="0"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arrange meetings with each child’s teachers and be available at other times when concerns or questions arise, keeping parents informed about problem areas.</a:t>
            </a:r>
            <a:endParaRPr b="0"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refer vulnerable students to external agencies with parental/student consent. Agencies can offer advice and information to young people without the consent of a parent but will always aim to involve parents where possible.</a:t>
            </a:r>
            <a:endParaRPr b="0" i="0" sz="1150" u="none" cap="none" strike="noStrike">
              <a:solidFill>
                <a:srgbClr val="4D4D4D"/>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150"/>
              <a:buFont typeface="Arial"/>
              <a:buNone/>
            </a:pPr>
            <a:r>
              <a:rPr b="1" i="0" lang="en-GB" sz="1150" u="none" cap="none" strike="noStrike">
                <a:solidFill>
                  <a:srgbClr val="4D4D4D"/>
                </a:solidFill>
                <a:latin typeface="Arial"/>
                <a:ea typeface="Arial"/>
                <a:cs typeface="Arial"/>
                <a:sym typeface="Arial"/>
              </a:rPr>
              <a:t>Parents will</a:t>
            </a:r>
            <a:endParaRPr b="1"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ensure that their child attends school regularly and punctually, avoiding holidays during term time and providing school with a note to cover any absence</a:t>
            </a:r>
            <a:endParaRPr b="0"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arrange any appointments out of school hours</a:t>
            </a:r>
            <a:endParaRPr b="0"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support and work with the school and encourage a positive attitude to education</a:t>
            </a:r>
            <a:endParaRPr b="0"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support the discipline procedures of the school</a:t>
            </a:r>
            <a:endParaRPr b="0"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support the school ethos of homework, discussing it with their child when signing the student planner each week</a:t>
            </a:r>
            <a:endParaRPr b="0"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ensure that their child meets school requirements regarding uniform and general appearance and has appropriate equipment for each day</a:t>
            </a:r>
            <a:endParaRPr b="0"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let the school know of any concerns about their child’s education, attend meetings at school to discuss progress and to learn about the work of the school, inform school of any factors which may affect their child’s performance in school</a:t>
            </a:r>
            <a:endParaRPr b="0"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ensure that their child attends any after school detentions that are issued and can get home safely</a:t>
            </a:r>
            <a:endParaRPr b="0" i="0" sz="1150" u="none" cap="none" strike="noStrike">
              <a:solidFill>
                <a:srgbClr val="4D4D4D"/>
              </a:solidFill>
              <a:latin typeface="Arial"/>
              <a:ea typeface="Arial"/>
              <a:cs typeface="Arial"/>
              <a:sym typeface="Arial"/>
            </a:endParaRPr>
          </a:p>
          <a:p>
            <a:pPr indent="-301625" lvl="0" marL="736600" marR="0" rtl="0" algn="l">
              <a:lnSpc>
                <a:spcPct val="115000"/>
              </a:lnSpc>
              <a:spcBef>
                <a:spcPts val="0"/>
              </a:spcBef>
              <a:spcAft>
                <a:spcPts val="0"/>
              </a:spcAft>
              <a:buClr>
                <a:srgbClr val="4D4D4D"/>
              </a:buClr>
              <a:buSzPts val="1150"/>
              <a:buFont typeface="Arial"/>
              <a:buChar char="●"/>
            </a:pPr>
            <a:r>
              <a:rPr b="0" i="0" lang="en-GB" sz="1150" u="none" cap="none" strike="noStrike">
                <a:solidFill>
                  <a:srgbClr val="4D4D4D"/>
                </a:solidFill>
                <a:latin typeface="Arial"/>
                <a:ea typeface="Arial"/>
                <a:cs typeface="Arial"/>
                <a:sym typeface="Arial"/>
              </a:rPr>
              <a:t>support School Policies, e.g. Behaviour Policy</a:t>
            </a:r>
            <a:endParaRPr b="0" i="0" sz="1150" u="none" cap="none" strike="noStrike">
              <a:solidFill>
                <a:srgbClr val="4D4D4D"/>
              </a:solidFill>
              <a:latin typeface="Arial"/>
              <a:ea typeface="Arial"/>
              <a:cs typeface="Arial"/>
              <a:sym typeface="Arial"/>
            </a:endParaRPr>
          </a:p>
        </p:txBody>
      </p:sp>
      <p:pic>
        <p:nvPicPr>
          <p:cNvPr descr="http://www.sherburnhigh.co.uk/Slideshow/Image001.jpg" id="148" name="Google Shape;148;g1de009e6529_1_14"/>
          <p:cNvPicPr preferRelativeResize="0"/>
          <p:nvPr/>
        </p:nvPicPr>
        <p:blipFill rotWithShape="1">
          <a:blip r:embed="rId3">
            <a:alphaModFix/>
          </a:blip>
          <a:srcRect b="0" l="0" r="0" t="0"/>
          <a:stretch/>
        </p:blipFill>
        <p:spPr>
          <a:xfrm>
            <a:off x="3020829" y="66637"/>
            <a:ext cx="816335" cy="65306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2015-06-30T15:48:10Z</dcterms:created>
  <dc:creator>H Wilkinson</dc:creator>
</cp:coreProperties>
</file>